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318" r:id="rId3"/>
    <p:sldId id="322" r:id="rId4"/>
    <p:sldId id="321" r:id="rId5"/>
    <p:sldId id="323" r:id="rId6"/>
    <p:sldId id="320" r:id="rId7"/>
    <p:sldId id="302" r:id="rId8"/>
    <p:sldId id="289" r:id="rId9"/>
    <p:sldId id="274" r:id="rId10"/>
    <p:sldId id="2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4444"/>
    <a:srgbClr val="0000FF"/>
    <a:srgbClr val="0D0296"/>
    <a:srgbClr val="6A5ACD"/>
    <a:srgbClr val="E18E52"/>
    <a:srgbClr val="FF8637"/>
    <a:srgbClr val="3A3A3A"/>
    <a:srgbClr val="F5CA46"/>
    <a:srgbClr val="B8AE8D"/>
    <a:srgbClr val="AAA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5" d="100"/>
          <a:sy n="65" d="100"/>
        </p:scale>
        <p:origin x="78" y="95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4/3/2016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4/3/2016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4/3/2016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4/3/2016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4/3/2016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4/3/2016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powerpoint.sage-fox.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4/3/2016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13"/>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powerpoint.sage-fox.com/" TargetMode="External"/><Relationship Id="rId7"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eg"/><Relationship Id="rId4" Type="http://schemas.openxmlformats.org/officeDocument/2006/relationships/image" Target="../media/image9.jp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1" y="2045457"/>
            <a:ext cx="12192000" cy="1415772"/>
            <a:chOff x="1" y="2045457"/>
            <a:chExt cx="12192000" cy="1415772"/>
          </a:xfrm>
        </p:grpSpPr>
        <p:sp>
          <p:nvSpPr>
            <p:cNvPr id="2" name="Rectangle 1"/>
            <p:cNvSpPr/>
            <p:nvPr/>
          </p:nvSpPr>
          <p:spPr>
            <a:xfrm>
              <a:off x="1" y="2286000"/>
              <a:ext cx="12192000" cy="1119352"/>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endParaRPr lang="en-US" sz="3200" dirty="0">
                <a:solidFill>
                  <a:schemeClr val="bg1"/>
                </a:solidFill>
                <a:latin typeface="AR BONNIE" panose="02000000000000000000" pitchFamily="2" charset="0"/>
                <a:cs typeface="Estrangelo Edessa" panose="03080600000000000000" pitchFamily="66" charset="0"/>
              </a:endParaRPr>
            </a:p>
          </p:txBody>
        </p:sp>
      </p:grpSp>
      <p:grpSp>
        <p:nvGrpSpPr>
          <p:cNvPr id="7" name="Group 6"/>
          <p:cNvGrpSpPr/>
          <p:nvPr/>
        </p:nvGrpSpPr>
        <p:grpSpPr>
          <a:xfrm>
            <a:off x="-1" y="5856923"/>
            <a:ext cx="12192001" cy="615553"/>
            <a:chOff x="-1" y="5856923"/>
            <a:chExt cx="12192001" cy="615553"/>
          </a:xfrm>
        </p:grpSpPr>
        <p:sp>
          <p:nvSpPr>
            <p:cNvPr id="4" name="Rectangle 3"/>
            <p:cNvSpPr/>
            <p:nvPr/>
          </p:nvSpPr>
          <p:spPr>
            <a:xfrm>
              <a:off x="-1" y="5917324"/>
              <a:ext cx="12192001" cy="494753"/>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a:solidFill>
                    <a:schemeClr val="bg1"/>
                  </a:solidFill>
                  <a:latin typeface="+mj-lt"/>
                  <a:cs typeface="Estrangelo Edessa" panose="03080600000000000000" pitchFamily="66" charset="0"/>
                </a:rPr>
                <a:t>October 2016</a:t>
              </a:r>
              <a:endParaRPr lang="en-US" sz="1400" i="1" dirty="0">
                <a:solidFill>
                  <a:schemeClr val="bg1"/>
                </a:solidFill>
                <a:latin typeface="+mj-lt"/>
                <a:cs typeface="Estrangelo Edessa" panose="03080600000000000000" pitchFamily="66" charset="0"/>
              </a:endParaRPr>
            </a:p>
          </p:txBody>
        </p:sp>
      </p:grpSp>
    </p:spTree>
    <p:extLst>
      <p:ext uri="{BB962C8B-B14F-4D97-AF65-F5344CB8AC3E}">
        <p14:creationId xmlns:p14="http://schemas.microsoft.com/office/powerpoint/2010/main" val="372022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a:solidFill>
                  <a:srgbClr val="FFFF00"/>
                </a:solidFill>
              </a:rPr>
              <a:t>T</a:t>
            </a:r>
            <a:r>
              <a:rPr lang="en-US" dirty="0" smtClean="0">
                <a:solidFill>
                  <a:srgbClr val="FFFF00"/>
                </a:solidFill>
              </a:rPr>
              <a:t>ransitions</a:t>
            </a:r>
            <a:endParaRPr lang="en-US" dirty="0">
              <a:solidFill>
                <a:srgbClr val="FFFF00"/>
              </a:solidFill>
            </a:endParaRPr>
          </a:p>
        </p:txBody>
      </p:sp>
      <p:sp>
        <p:nvSpPr>
          <p:cNvPr id="3" name="Content Placeholder 2"/>
          <p:cNvSpPr>
            <a:spLocks noGrp="1"/>
          </p:cNvSpPr>
          <p:nvPr>
            <p:ph idx="1"/>
          </p:nvPr>
        </p:nvSpPr>
        <p:spPr>
          <a:xfrm>
            <a:off x="0" y="1406013"/>
            <a:ext cx="12192000" cy="5251932"/>
          </a:xfrm>
          <a:solidFill>
            <a:schemeClr val="bg1">
              <a:lumMod val="85000"/>
              <a:alpha val="90000"/>
            </a:schemeClr>
          </a:solidFill>
        </p:spPr>
        <p:txBody>
          <a:bodyPr>
            <a:normAutofit/>
          </a:bodyPr>
          <a:lstStyle/>
          <a:p>
            <a:pPr marL="0" indent="0">
              <a:buNone/>
            </a:pPr>
            <a:endParaRPr lang="en-US" sz="2000" dirty="0" smtClean="0"/>
          </a:p>
          <a:p>
            <a:pPr marL="0" indent="0">
              <a:buNone/>
            </a:pPr>
            <a:r>
              <a:rPr lang="en-US" sz="2000" dirty="0" smtClean="0"/>
              <a:t>Some of our templates have transitions (graphic effects on slide change). To see if a template has transitions or how it would look in presentation mode, click the </a:t>
            </a:r>
            <a:r>
              <a:rPr lang="en-US" sz="2000" dirty="0" smtClean="0">
                <a:solidFill>
                  <a:srgbClr val="0070C0"/>
                </a:solidFill>
              </a:rPr>
              <a:t>View&gt;Reading View </a:t>
            </a:r>
            <a:r>
              <a:rPr lang="en-US" sz="2000" dirty="0" smtClean="0"/>
              <a:t>options on the menu above. If you want to add, remove or modify transitions, click the slide, then click the </a:t>
            </a:r>
            <a:r>
              <a:rPr lang="en-US" sz="2000" dirty="0">
                <a:solidFill>
                  <a:srgbClr val="0070C0"/>
                </a:solidFill>
              </a:rPr>
              <a:t>T</a:t>
            </a:r>
            <a:r>
              <a:rPr lang="en-US" sz="2000" dirty="0" smtClean="0">
                <a:solidFill>
                  <a:srgbClr val="0070C0"/>
                </a:solidFill>
              </a:rPr>
              <a:t>ransitions</a:t>
            </a:r>
            <a:r>
              <a:rPr lang="en-US" sz="2000" dirty="0" smtClean="0"/>
              <a:t> tab at top of page. Select “none” to remove, or select the appropriate effect to add/modify. This must be done to each slide, as changes only affect the slide you are currently working on.</a:t>
            </a:r>
          </a:p>
          <a:p>
            <a:pPr marL="0" indent="0">
              <a:buNone/>
            </a:pPr>
            <a:endParaRPr lang="en-US" sz="2000" dirty="0" smtClean="0"/>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284825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7" name="Group 6"/>
          <p:cNvGrpSpPr/>
          <p:nvPr/>
        </p:nvGrpSpPr>
        <p:grpSpPr>
          <a:xfrm>
            <a:off x="-6451" y="383297"/>
            <a:ext cx="12192003" cy="613304"/>
            <a:chOff x="-6451" y="383297"/>
            <a:chExt cx="12192003" cy="613304"/>
          </a:xfrm>
        </p:grpSpPr>
        <p:sp>
          <p:nvSpPr>
            <p:cNvPr id="9" name="TextBox 8"/>
            <p:cNvSpPr txBox="1"/>
            <p:nvPr/>
          </p:nvSpPr>
          <p:spPr>
            <a:xfrm>
              <a:off x="-6451" y="411826"/>
              <a:ext cx="12192003" cy="584775"/>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a:outerShdw blurRad="50800" dist="38100" dir="2700000" algn="tl" rotWithShape="0">
                <a:prstClr val="black">
                  <a:alpha val="40000"/>
                </a:prstClr>
              </a:outerShdw>
            </a:effectLst>
          </p:spPr>
          <p:txBody>
            <a:bodyPr wrap="square" rtlCol="0">
              <a:spAutoFit/>
            </a:bodyPr>
            <a:lstStyle/>
            <a:p>
              <a:pPr algn="ctr"/>
              <a:endParaRPr lang="en-US" sz="3200" dirty="0">
                <a:cs typeface="Browallia New" panose="020B0604020202020204" pitchFamily="34" charset="-34"/>
              </a:endParaRPr>
            </a:p>
          </p:txBody>
        </p:sp>
        <p:sp>
          <p:nvSpPr>
            <p:cNvPr id="10" name="TextBox 9"/>
            <p:cNvSpPr txBox="1"/>
            <p:nvPr/>
          </p:nvSpPr>
          <p:spPr>
            <a:xfrm>
              <a:off x="1037063" y="383297"/>
              <a:ext cx="9969192" cy="584775"/>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Presentation Overview Slide</a:t>
              </a:r>
              <a:endParaRPr lang="en-US" sz="3200" dirty="0">
                <a:solidFill>
                  <a:schemeClr val="bg1"/>
                </a:solidFill>
                <a:cs typeface="Estrangelo Edessa" panose="03080600000000000000" pitchFamily="66" charset="0"/>
              </a:endParaRPr>
            </a:p>
          </p:txBody>
        </p:sp>
      </p:grpSp>
      <p:grpSp>
        <p:nvGrpSpPr>
          <p:cNvPr id="12" name="Group 11"/>
          <p:cNvGrpSpPr/>
          <p:nvPr/>
        </p:nvGrpSpPr>
        <p:grpSpPr>
          <a:xfrm>
            <a:off x="734808" y="1796274"/>
            <a:ext cx="10620275" cy="4575909"/>
            <a:chOff x="875211" y="1423446"/>
            <a:chExt cx="10620275" cy="4575909"/>
          </a:xfrm>
        </p:grpSpPr>
        <p:sp>
          <p:nvSpPr>
            <p:cNvPr id="13" name="Rectangle 12"/>
            <p:cNvSpPr/>
            <p:nvPr/>
          </p:nvSpPr>
          <p:spPr>
            <a:xfrm>
              <a:off x="875211" y="1423446"/>
              <a:ext cx="10620275" cy="4575909"/>
            </a:xfrm>
            <a:prstGeom prst="rect">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14" name="Rectangle 13"/>
            <p:cNvSpPr/>
            <p:nvPr/>
          </p:nvSpPr>
          <p:spPr>
            <a:xfrm>
              <a:off x="875211" y="1423447"/>
              <a:ext cx="10620275" cy="509525"/>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My Widget Story</a:t>
              </a:r>
              <a:endParaRPr lang="en-US" sz="2400" dirty="0">
                <a:solidFill>
                  <a:schemeClr val="bg1"/>
                </a:solidFill>
                <a:cs typeface="Estrangelo Edessa" panose="03080600000000000000" pitchFamily="66" charset="0"/>
              </a:endParaRPr>
            </a:p>
          </p:txBody>
        </p:sp>
      </p:grpSp>
      <p:sp>
        <p:nvSpPr>
          <p:cNvPr id="2" name="Rectangle 1"/>
          <p:cNvSpPr/>
          <p:nvPr/>
        </p:nvSpPr>
        <p:spPr>
          <a:xfrm>
            <a:off x="1037063" y="2690334"/>
            <a:ext cx="9969192" cy="3046988"/>
          </a:xfrm>
          <a:prstGeom prst="rect">
            <a:avLst/>
          </a:prstGeom>
        </p:spPr>
        <p:txBody>
          <a:bodyPr wrap="square">
            <a:spAutoFit/>
          </a:bodyPr>
          <a:lstStyle/>
          <a:p>
            <a:r>
              <a:rPr lang="en-US" sz="2400" dirty="0">
                <a:solidFill>
                  <a:schemeClr val="bg1"/>
                </a:solidFill>
              </a:rPr>
              <a:t>This is a basic description for your presentation. If your presentation has a logical order (like steps to build something), write your overview in that same order. Try to not fill up with too much text, as you can explain further when you are presenting. </a:t>
            </a:r>
            <a:endParaRPr lang="en-US" sz="2400" dirty="0" smtClean="0">
              <a:solidFill>
                <a:schemeClr val="bg1"/>
              </a:solidFill>
            </a:endParaRPr>
          </a:p>
          <a:p>
            <a:endParaRPr lang="en-US" sz="2400" dirty="0" smtClean="0">
              <a:solidFill>
                <a:schemeClr val="bg1"/>
              </a:solidFill>
            </a:endParaRPr>
          </a:p>
          <a:p>
            <a:pPr marL="457200" indent="-457200">
              <a:buFont typeface="+mj-lt"/>
              <a:buAutoNum type="arabicPeriod"/>
            </a:pPr>
            <a:r>
              <a:rPr lang="en-US" sz="2400" dirty="0" smtClean="0">
                <a:solidFill>
                  <a:schemeClr val="bg1"/>
                </a:solidFill>
              </a:rPr>
              <a:t>Step 1</a:t>
            </a:r>
          </a:p>
          <a:p>
            <a:pPr marL="457200" indent="-457200">
              <a:buFont typeface="+mj-lt"/>
              <a:buAutoNum type="arabicPeriod"/>
            </a:pPr>
            <a:r>
              <a:rPr lang="en-US" sz="2400" dirty="0" smtClean="0">
                <a:solidFill>
                  <a:schemeClr val="bg1"/>
                </a:solidFill>
              </a:rPr>
              <a:t>Step 2</a:t>
            </a:r>
          </a:p>
          <a:p>
            <a:pPr marL="457200" indent="-457200">
              <a:buFont typeface="+mj-lt"/>
              <a:buAutoNum type="arabicPeriod"/>
            </a:pPr>
            <a:r>
              <a:rPr lang="en-US" sz="2400" dirty="0" smtClean="0">
                <a:solidFill>
                  <a:schemeClr val="bg1"/>
                </a:solidFill>
              </a:rPr>
              <a:t>Step 3 </a:t>
            </a:r>
            <a:endParaRPr lang="en-US" sz="2400" dirty="0">
              <a:solidFill>
                <a:schemeClr val="bg1"/>
              </a:solidFill>
              <a:cs typeface="Estrangelo Edessa" panose="03080600000000000000" pitchFamily="66" charset="0"/>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Rectangle 6"/>
          <p:cNvSpPr/>
          <p:nvPr/>
        </p:nvSpPr>
        <p:spPr>
          <a:xfrm>
            <a:off x="0" y="0"/>
            <a:ext cx="12192000" cy="6857999"/>
          </a:xfrm>
          <a:prstGeom prst="rect">
            <a:avLst/>
          </a:prstGeom>
          <a:solidFill>
            <a:schemeClr val="tx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grpSp>
        <p:nvGrpSpPr>
          <p:cNvPr id="50" name="Group 49"/>
          <p:cNvGrpSpPr/>
          <p:nvPr/>
        </p:nvGrpSpPr>
        <p:grpSpPr>
          <a:xfrm>
            <a:off x="1620704" y="1175657"/>
            <a:ext cx="8738505" cy="4645397"/>
            <a:chOff x="1620704" y="1175657"/>
            <a:chExt cx="8738505" cy="4645397"/>
          </a:xfrm>
        </p:grpSpPr>
        <p:grpSp>
          <p:nvGrpSpPr>
            <p:cNvPr id="49" name="Group 48"/>
            <p:cNvGrpSpPr/>
            <p:nvPr/>
          </p:nvGrpSpPr>
          <p:grpSpPr>
            <a:xfrm>
              <a:off x="1620704" y="1175657"/>
              <a:ext cx="8738505" cy="4645397"/>
              <a:chOff x="1620704" y="1175657"/>
              <a:chExt cx="8738505" cy="4645397"/>
            </a:xfrm>
          </p:grpSpPr>
          <p:grpSp>
            <p:nvGrpSpPr>
              <p:cNvPr id="46" name="Group 45"/>
              <p:cNvGrpSpPr/>
              <p:nvPr/>
            </p:nvGrpSpPr>
            <p:grpSpPr>
              <a:xfrm>
                <a:off x="1620704" y="1175657"/>
                <a:ext cx="8738505" cy="4645397"/>
                <a:chOff x="1620704" y="1175657"/>
                <a:chExt cx="8738505" cy="4645397"/>
              </a:xfrm>
            </p:grpSpPr>
            <p:grpSp>
              <p:nvGrpSpPr>
                <p:cNvPr id="45" name="Group 44"/>
                <p:cNvGrpSpPr/>
                <p:nvPr/>
              </p:nvGrpSpPr>
              <p:grpSpPr>
                <a:xfrm>
                  <a:off x="1620704" y="1175657"/>
                  <a:ext cx="8738505" cy="4645397"/>
                  <a:chOff x="1620704" y="1175657"/>
                  <a:chExt cx="8738505" cy="4645397"/>
                </a:xfrm>
              </p:grpSpPr>
              <p:sp>
                <p:nvSpPr>
                  <p:cNvPr id="23" name="Rectangle 22"/>
                  <p:cNvSpPr/>
                  <p:nvPr/>
                </p:nvSpPr>
                <p:spPr>
                  <a:xfrm>
                    <a:off x="2550892" y="2876720"/>
                    <a:ext cx="7797431" cy="1230086"/>
                  </a:xfrm>
                  <a:prstGeom prst="rect">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a:glow rad="139700">
                      <a:schemeClr val="tx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US" dirty="0">
                      <a:solidFill>
                        <a:schemeClr val="bg1"/>
                      </a:solidFill>
                      <a:cs typeface="Browallia New" panose="020B0604020202020204" pitchFamily="34" charset="-34"/>
                    </a:endParaRPr>
                  </a:p>
                </p:txBody>
              </p:sp>
              <p:grpSp>
                <p:nvGrpSpPr>
                  <p:cNvPr id="42" name="Group 41"/>
                  <p:cNvGrpSpPr/>
                  <p:nvPr/>
                </p:nvGrpSpPr>
                <p:grpSpPr>
                  <a:xfrm>
                    <a:off x="9216209" y="1872472"/>
                    <a:ext cx="1143000" cy="2792186"/>
                    <a:chOff x="9216209" y="1872472"/>
                    <a:chExt cx="1143000" cy="2792186"/>
                  </a:xfrm>
                </p:grpSpPr>
                <p:sp>
                  <p:nvSpPr>
                    <p:cNvPr id="35" name="Freeform 34"/>
                    <p:cNvSpPr/>
                    <p:nvPr/>
                  </p:nvSpPr>
                  <p:spPr>
                    <a:xfrm>
                      <a:off x="9216209" y="1872472"/>
                      <a:ext cx="1143000" cy="2792186"/>
                    </a:xfrm>
                    <a:custGeom>
                      <a:avLst/>
                      <a:gdLst>
                        <a:gd name="connsiteX0" fmla="*/ 568508 w 1143000"/>
                        <a:gd name="connsiteY0" fmla="*/ 1162091 h 2792186"/>
                        <a:gd name="connsiteX1" fmla="*/ 111308 w 1143000"/>
                        <a:gd name="connsiteY1" fmla="*/ 1619291 h 2792186"/>
                        <a:gd name="connsiteX2" fmla="*/ 568508 w 1143000"/>
                        <a:gd name="connsiteY2" fmla="*/ 2076491 h 2792186"/>
                        <a:gd name="connsiteX3" fmla="*/ 1025708 w 1143000"/>
                        <a:gd name="connsiteY3" fmla="*/ 1619291 h 2792186"/>
                        <a:gd name="connsiteX4" fmla="*/ 568508 w 1143000"/>
                        <a:gd name="connsiteY4" fmla="*/ 1162091 h 2792186"/>
                        <a:gd name="connsiteX5" fmla="*/ 0 w 1143000"/>
                        <a:gd name="connsiteY5" fmla="*/ 0 h 2792186"/>
                        <a:gd name="connsiteX6" fmla="*/ 1143000 w 1143000"/>
                        <a:gd name="connsiteY6" fmla="*/ 0 h 2792186"/>
                        <a:gd name="connsiteX7" fmla="*/ 1143000 w 1143000"/>
                        <a:gd name="connsiteY7" fmla="*/ 2792186 h 2792186"/>
                        <a:gd name="connsiteX8" fmla="*/ 0 w 1143000"/>
                        <a:gd name="connsiteY8" fmla="*/ 2792186 h 279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0" h="2792186">
                          <a:moveTo>
                            <a:pt x="568508" y="1162091"/>
                          </a:moveTo>
                          <a:cubicBezTo>
                            <a:pt x="316003" y="1162091"/>
                            <a:pt x="111308" y="1366786"/>
                            <a:pt x="111308" y="1619291"/>
                          </a:cubicBezTo>
                          <a:cubicBezTo>
                            <a:pt x="111308" y="1871796"/>
                            <a:pt x="316003" y="2076491"/>
                            <a:pt x="568508" y="2076491"/>
                          </a:cubicBezTo>
                          <a:cubicBezTo>
                            <a:pt x="821013" y="2076491"/>
                            <a:pt x="1025708" y="1871796"/>
                            <a:pt x="1025708" y="1619291"/>
                          </a:cubicBezTo>
                          <a:cubicBezTo>
                            <a:pt x="1025708" y="1366786"/>
                            <a:pt x="821013" y="1162091"/>
                            <a:pt x="568508" y="1162091"/>
                          </a:cubicBezTo>
                          <a:close/>
                          <a:moveTo>
                            <a:pt x="0" y="0"/>
                          </a:moveTo>
                          <a:lnTo>
                            <a:pt x="1143000" y="0"/>
                          </a:lnTo>
                          <a:lnTo>
                            <a:pt x="1143000" y="2792186"/>
                          </a:lnTo>
                          <a:lnTo>
                            <a:pt x="0" y="2792186"/>
                          </a:lnTo>
                          <a:close/>
                        </a:path>
                      </a:pathLst>
                    </a:custGeom>
                    <a:solidFill>
                      <a:schemeClr val="bg1"/>
                    </a:solidFill>
                    <a:ln>
                      <a:noFill/>
                    </a:ln>
                    <a:effectLst>
                      <a:glow rad="139700">
                        <a:schemeClr val="tx1">
                          <a:alpha val="40000"/>
                        </a:schemeClr>
                      </a:glow>
                    </a:effectLst>
                    <a:scene3d>
                      <a:camera prst="orthographicFront"/>
                      <a:lightRig rig="threePt" dir="t"/>
                    </a:scene3d>
                    <a:sp3d prstMaterial="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9423037" y="3137820"/>
                      <a:ext cx="729343" cy="707886"/>
                    </a:xfrm>
                    <a:prstGeom prst="rect">
                      <a:avLst/>
                    </a:prstGeom>
                    <a:noFill/>
                  </p:spPr>
                  <p:txBody>
                    <a:bodyPr wrap="square" rtlCol="0">
                      <a:spAutoFit/>
                    </a:bodyPr>
                    <a:lstStyle/>
                    <a:p>
                      <a:pPr algn="ctr"/>
                      <a:r>
                        <a:rPr lang="en-US" sz="4000" b="1" dirty="0" smtClean="0">
                          <a:solidFill>
                            <a:schemeClr val="bg1"/>
                          </a:solidFill>
                        </a:rPr>
                        <a:t>02</a:t>
                      </a:r>
                      <a:endParaRPr lang="en-US" sz="4000" b="1" dirty="0">
                        <a:solidFill>
                          <a:schemeClr val="bg1"/>
                        </a:solidFill>
                      </a:endParaRPr>
                    </a:p>
                  </p:txBody>
                </p:sp>
              </p:grpSp>
              <p:sp>
                <p:nvSpPr>
                  <p:cNvPr id="4" name="Rectangle 3"/>
                  <p:cNvSpPr/>
                  <p:nvPr/>
                </p:nvSpPr>
                <p:spPr>
                  <a:xfrm>
                    <a:off x="1620704" y="1175657"/>
                    <a:ext cx="8737423" cy="1230086"/>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a:glow rad="139700">
                      <a:schemeClr val="tx1">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endParaRPr lang="en-US" dirty="0">
                      <a:solidFill>
                        <a:schemeClr val="bg1"/>
                      </a:solidFill>
                      <a:cs typeface="Browallia New" panose="020B0604020202020204" pitchFamily="34" charset="-34"/>
                    </a:endParaRPr>
                  </a:p>
                </p:txBody>
              </p:sp>
              <p:sp>
                <p:nvSpPr>
                  <p:cNvPr id="22" name="Rectangle 21"/>
                  <p:cNvSpPr/>
                  <p:nvPr/>
                </p:nvSpPr>
                <p:spPr>
                  <a:xfrm>
                    <a:off x="1620704" y="4590968"/>
                    <a:ext cx="8737423" cy="1230086"/>
                  </a:xfrm>
                  <a:prstGeom prst="rect">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effectLst>
                    <a:glow rad="139700">
                      <a:schemeClr val="tx1">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endParaRPr lang="en-US" dirty="0">
                      <a:solidFill>
                        <a:schemeClr val="bg1"/>
                      </a:solidFill>
                      <a:cs typeface="Browallia New" panose="020B0604020202020204" pitchFamily="34" charset="-34"/>
                    </a:endParaRPr>
                  </a:p>
                </p:txBody>
              </p:sp>
              <p:grpSp>
                <p:nvGrpSpPr>
                  <p:cNvPr id="44" name="Group 43"/>
                  <p:cNvGrpSpPr/>
                  <p:nvPr/>
                </p:nvGrpSpPr>
                <p:grpSpPr>
                  <a:xfrm>
                    <a:off x="1620704" y="1175657"/>
                    <a:ext cx="1143000" cy="4645397"/>
                    <a:chOff x="1620704" y="1175657"/>
                    <a:chExt cx="1143000" cy="4645397"/>
                  </a:xfrm>
                </p:grpSpPr>
                <p:grpSp>
                  <p:nvGrpSpPr>
                    <p:cNvPr id="43" name="Group 42"/>
                    <p:cNvGrpSpPr/>
                    <p:nvPr/>
                  </p:nvGrpSpPr>
                  <p:grpSpPr>
                    <a:xfrm>
                      <a:off x="1620704" y="1175657"/>
                      <a:ext cx="1143000" cy="4645397"/>
                      <a:chOff x="1620704" y="1175657"/>
                      <a:chExt cx="1143000" cy="4645397"/>
                    </a:xfrm>
                  </p:grpSpPr>
                  <p:sp>
                    <p:nvSpPr>
                      <p:cNvPr id="36" name="Freeform 35"/>
                      <p:cNvSpPr/>
                      <p:nvPr/>
                    </p:nvSpPr>
                    <p:spPr>
                      <a:xfrm>
                        <a:off x="1620704" y="1175657"/>
                        <a:ext cx="1143000" cy="4645397"/>
                      </a:xfrm>
                      <a:custGeom>
                        <a:avLst/>
                        <a:gdLst>
                          <a:gd name="connsiteX0" fmla="*/ 558712 w 1143000"/>
                          <a:gd name="connsiteY0" fmla="*/ 3573154 h 4645397"/>
                          <a:gd name="connsiteX1" fmla="*/ 101512 w 1143000"/>
                          <a:gd name="connsiteY1" fmla="*/ 4030354 h 4645397"/>
                          <a:gd name="connsiteX2" fmla="*/ 558712 w 1143000"/>
                          <a:gd name="connsiteY2" fmla="*/ 4487554 h 4645397"/>
                          <a:gd name="connsiteX3" fmla="*/ 1015912 w 1143000"/>
                          <a:gd name="connsiteY3" fmla="*/ 4030354 h 4645397"/>
                          <a:gd name="connsiteX4" fmla="*/ 558712 w 1143000"/>
                          <a:gd name="connsiteY4" fmla="*/ 3573154 h 4645397"/>
                          <a:gd name="connsiteX5" fmla="*/ 558712 w 1143000"/>
                          <a:gd name="connsiteY5" fmla="*/ 157843 h 4645397"/>
                          <a:gd name="connsiteX6" fmla="*/ 101512 w 1143000"/>
                          <a:gd name="connsiteY6" fmla="*/ 615043 h 4645397"/>
                          <a:gd name="connsiteX7" fmla="*/ 558712 w 1143000"/>
                          <a:gd name="connsiteY7" fmla="*/ 1072243 h 4645397"/>
                          <a:gd name="connsiteX8" fmla="*/ 1015912 w 1143000"/>
                          <a:gd name="connsiteY8" fmla="*/ 615043 h 4645397"/>
                          <a:gd name="connsiteX9" fmla="*/ 558712 w 1143000"/>
                          <a:gd name="connsiteY9" fmla="*/ 157843 h 4645397"/>
                          <a:gd name="connsiteX10" fmla="*/ 0 w 1143000"/>
                          <a:gd name="connsiteY10" fmla="*/ 0 h 4645397"/>
                          <a:gd name="connsiteX11" fmla="*/ 1143000 w 1143000"/>
                          <a:gd name="connsiteY11" fmla="*/ 0 h 4645397"/>
                          <a:gd name="connsiteX12" fmla="*/ 1143000 w 1143000"/>
                          <a:gd name="connsiteY12" fmla="*/ 2110198 h 4645397"/>
                          <a:gd name="connsiteX13" fmla="*/ 1143000 w 1143000"/>
                          <a:gd name="connsiteY13" fmla="*/ 2169403 h 4645397"/>
                          <a:gd name="connsiteX14" fmla="*/ 1143000 w 1143000"/>
                          <a:gd name="connsiteY14" fmla="*/ 4645397 h 4645397"/>
                          <a:gd name="connsiteX15" fmla="*/ 0 w 1143000"/>
                          <a:gd name="connsiteY15" fmla="*/ 4645397 h 4645397"/>
                          <a:gd name="connsiteX16" fmla="*/ 0 w 1143000"/>
                          <a:gd name="connsiteY16" fmla="*/ 2169403 h 4645397"/>
                          <a:gd name="connsiteX17" fmla="*/ 0 w 1143000"/>
                          <a:gd name="connsiteY17" fmla="*/ 2110198 h 4645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000" h="4645397">
                            <a:moveTo>
                              <a:pt x="558712" y="3573154"/>
                            </a:moveTo>
                            <a:cubicBezTo>
                              <a:pt x="306207" y="3573154"/>
                              <a:pt x="101512" y="3777849"/>
                              <a:pt x="101512" y="4030354"/>
                            </a:cubicBezTo>
                            <a:cubicBezTo>
                              <a:pt x="101512" y="4282859"/>
                              <a:pt x="306207" y="4487554"/>
                              <a:pt x="558712" y="4487554"/>
                            </a:cubicBezTo>
                            <a:cubicBezTo>
                              <a:pt x="811217" y="4487554"/>
                              <a:pt x="1015912" y="4282859"/>
                              <a:pt x="1015912" y="4030354"/>
                            </a:cubicBezTo>
                            <a:cubicBezTo>
                              <a:pt x="1015912" y="3777849"/>
                              <a:pt x="811217" y="3573154"/>
                              <a:pt x="558712" y="3573154"/>
                            </a:cubicBezTo>
                            <a:close/>
                            <a:moveTo>
                              <a:pt x="558712" y="157843"/>
                            </a:moveTo>
                            <a:cubicBezTo>
                              <a:pt x="306207" y="157843"/>
                              <a:pt x="101512" y="362538"/>
                              <a:pt x="101512" y="615043"/>
                            </a:cubicBezTo>
                            <a:cubicBezTo>
                              <a:pt x="101512" y="867548"/>
                              <a:pt x="306207" y="1072243"/>
                              <a:pt x="558712" y="1072243"/>
                            </a:cubicBezTo>
                            <a:cubicBezTo>
                              <a:pt x="811217" y="1072243"/>
                              <a:pt x="1015912" y="867548"/>
                              <a:pt x="1015912" y="615043"/>
                            </a:cubicBezTo>
                            <a:cubicBezTo>
                              <a:pt x="1015912" y="362538"/>
                              <a:pt x="811217" y="157843"/>
                              <a:pt x="558712" y="157843"/>
                            </a:cubicBezTo>
                            <a:close/>
                            <a:moveTo>
                              <a:pt x="0" y="0"/>
                            </a:moveTo>
                            <a:lnTo>
                              <a:pt x="1143000" y="0"/>
                            </a:lnTo>
                            <a:lnTo>
                              <a:pt x="1143000" y="2110198"/>
                            </a:lnTo>
                            <a:lnTo>
                              <a:pt x="1143000" y="2169403"/>
                            </a:lnTo>
                            <a:lnTo>
                              <a:pt x="1143000" y="4645397"/>
                            </a:lnTo>
                            <a:lnTo>
                              <a:pt x="0" y="4645397"/>
                            </a:lnTo>
                            <a:lnTo>
                              <a:pt x="0" y="2169403"/>
                            </a:lnTo>
                            <a:lnTo>
                              <a:pt x="0" y="2110198"/>
                            </a:lnTo>
                            <a:close/>
                          </a:path>
                        </a:pathLst>
                      </a:custGeom>
                      <a:solidFill>
                        <a:schemeClr val="bg1"/>
                      </a:solidFill>
                      <a:ln>
                        <a:noFill/>
                      </a:ln>
                      <a:effectLst>
                        <a:glow rad="139700">
                          <a:schemeClr val="tx1">
                            <a:alpha val="40000"/>
                          </a:schemeClr>
                        </a:glow>
                      </a:effectLst>
                      <a:scene3d>
                        <a:camera prst="orthographicFront"/>
                        <a:lightRig rig="threePt" dir="t"/>
                      </a:scene3d>
                      <a:sp3d prstMaterial="powder"/>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821549" y="1436757"/>
                        <a:ext cx="729343" cy="707886"/>
                      </a:xfrm>
                      <a:prstGeom prst="rect">
                        <a:avLst/>
                      </a:prstGeom>
                      <a:noFill/>
                      <a:effectLst/>
                    </p:spPr>
                    <p:txBody>
                      <a:bodyPr wrap="square" rtlCol="0">
                        <a:spAutoFit/>
                      </a:bodyPr>
                      <a:lstStyle/>
                      <a:p>
                        <a:pPr algn="ctr"/>
                        <a:r>
                          <a:rPr lang="en-US" sz="4000" b="1" dirty="0" smtClean="0">
                            <a:solidFill>
                              <a:schemeClr val="bg1"/>
                            </a:solidFill>
                          </a:rPr>
                          <a:t>01</a:t>
                        </a:r>
                        <a:endParaRPr lang="en-US" sz="4000" b="1" dirty="0">
                          <a:solidFill>
                            <a:schemeClr val="bg1"/>
                          </a:solidFill>
                        </a:endParaRPr>
                      </a:p>
                    </p:txBody>
                  </p:sp>
                </p:grpSp>
                <p:sp>
                  <p:nvSpPr>
                    <p:cNvPr id="39" name="TextBox 38"/>
                    <p:cNvSpPr txBox="1"/>
                    <p:nvPr/>
                  </p:nvSpPr>
                  <p:spPr>
                    <a:xfrm>
                      <a:off x="1821548" y="4849083"/>
                      <a:ext cx="729343" cy="707886"/>
                    </a:xfrm>
                    <a:prstGeom prst="rect">
                      <a:avLst/>
                    </a:prstGeom>
                    <a:noFill/>
                  </p:spPr>
                  <p:txBody>
                    <a:bodyPr wrap="square" rtlCol="0">
                      <a:spAutoFit/>
                    </a:bodyPr>
                    <a:lstStyle/>
                    <a:p>
                      <a:pPr algn="ctr"/>
                      <a:r>
                        <a:rPr lang="en-US" sz="4000" b="1" dirty="0" smtClean="0">
                          <a:solidFill>
                            <a:schemeClr val="bg1"/>
                          </a:solidFill>
                        </a:rPr>
                        <a:t>03</a:t>
                      </a:r>
                      <a:endParaRPr lang="en-US" sz="4000" b="1" dirty="0">
                        <a:solidFill>
                          <a:schemeClr val="bg1"/>
                        </a:solidFill>
                      </a:endParaRPr>
                    </a:p>
                  </p:txBody>
                </p:sp>
              </p:grpSp>
            </p:grpSp>
            <p:sp>
              <p:nvSpPr>
                <p:cNvPr id="40" name="TextBox 39"/>
                <p:cNvSpPr txBox="1"/>
                <p:nvPr/>
              </p:nvSpPr>
              <p:spPr>
                <a:xfrm>
                  <a:off x="3071503" y="2901090"/>
                  <a:ext cx="6144706" cy="1200329"/>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dirty="0">
                    <a:solidFill>
                      <a:schemeClr val="bg1"/>
                    </a:solidFill>
                    <a:cs typeface="Estrangelo Edessa" panose="03080600000000000000" pitchFamily="66" charset="0"/>
                  </a:endParaRPr>
                </a:p>
              </p:txBody>
            </p:sp>
          </p:grpSp>
          <p:sp>
            <p:nvSpPr>
              <p:cNvPr id="47" name="TextBox 46"/>
              <p:cNvSpPr txBox="1"/>
              <p:nvPr/>
            </p:nvSpPr>
            <p:spPr>
              <a:xfrm>
                <a:off x="3023647" y="1322443"/>
                <a:ext cx="7128732" cy="92333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dirty="0">
                  <a:solidFill>
                    <a:schemeClr val="bg1"/>
                  </a:solidFill>
                  <a:cs typeface="Estrangelo Edessa" panose="03080600000000000000" pitchFamily="66" charset="0"/>
                </a:endParaRPr>
              </a:p>
            </p:txBody>
          </p:sp>
        </p:grpSp>
        <p:sp>
          <p:nvSpPr>
            <p:cNvPr id="48" name="TextBox 47"/>
            <p:cNvSpPr txBox="1"/>
            <p:nvPr/>
          </p:nvSpPr>
          <p:spPr>
            <a:xfrm>
              <a:off x="3023647" y="4753022"/>
              <a:ext cx="7107599" cy="923330"/>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dirty="0">
                <a:solidFill>
                  <a:schemeClr val="bg1"/>
                </a:solidFill>
                <a:cs typeface="Estrangelo Edessa" panose="03080600000000000000" pitchFamily="66" charset="0"/>
              </a:endParaRPr>
            </a:p>
          </p:txBody>
        </p:sp>
      </p:grpSp>
      <p:grpSp>
        <p:nvGrpSpPr>
          <p:cNvPr id="24" name="Group 23"/>
          <p:cNvGrpSpPr/>
          <p:nvPr/>
        </p:nvGrpSpPr>
        <p:grpSpPr>
          <a:xfrm>
            <a:off x="-6451" y="383297"/>
            <a:ext cx="12192003" cy="613304"/>
            <a:chOff x="-6451" y="383297"/>
            <a:chExt cx="12192003" cy="613304"/>
          </a:xfrm>
        </p:grpSpPr>
        <p:sp>
          <p:nvSpPr>
            <p:cNvPr id="25" name="TextBox 24"/>
            <p:cNvSpPr txBox="1"/>
            <p:nvPr/>
          </p:nvSpPr>
          <p:spPr>
            <a:xfrm>
              <a:off x="-6451" y="411826"/>
              <a:ext cx="12192003" cy="584775"/>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a:outerShdw blurRad="50800" dist="38100" dir="2700000" algn="tl" rotWithShape="0">
                <a:prstClr val="black">
                  <a:alpha val="40000"/>
                </a:prstClr>
              </a:outerShdw>
            </a:effectLst>
          </p:spPr>
          <p:txBody>
            <a:bodyPr wrap="square" rtlCol="0">
              <a:spAutoFit/>
            </a:bodyPr>
            <a:lstStyle/>
            <a:p>
              <a:pPr algn="ctr"/>
              <a:endParaRPr lang="en-US" sz="3200" dirty="0">
                <a:cs typeface="Browallia New" panose="020B0604020202020204" pitchFamily="34" charset="-34"/>
              </a:endParaRPr>
            </a:p>
          </p:txBody>
        </p:sp>
        <p:sp>
          <p:nvSpPr>
            <p:cNvPr id="26" name="TextBox 25"/>
            <p:cNvSpPr txBox="1"/>
            <p:nvPr/>
          </p:nvSpPr>
          <p:spPr>
            <a:xfrm>
              <a:off x="1037063" y="383297"/>
              <a:ext cx="9969192" cy="584775"/>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Key Points Slide</a:t>
              </a:r>
              <a:endParaRPr lang="en-US" sz="3200" dirty="0">
                <a:solidFill>
                  <a:schemeClr val="bg1"/>
                </a:solidFill>
                <a:cs typeface="Estrangelo Edessa" panose="03080600000000000000" pitchFamily="66" charset="0"/>
              </a:endParaRPr>
            </a:p>
          </p:txBody>
        </p:sp>
      </p:grpSp>
    </p:spTree>
    <p:extLst>
      <p:ext uri="{BB962C8B-B14F-4D97-AF65-F5344CB8AC3E}">
        <p14:creationId xmlns:p14="http://schemas.microsoft.com/office/powerpoint/2010/main" val="20548475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4942114" y="0"/>
            <a:ext cx="7249887" cy="6858000"/>
          </a:xfrm>
          <a:custGeom>
            <a:avLst/>
            <a:gdLst>
              <a:gd name="connsiteX0" fmla="*/ 1262744 w 7610568"/>
              <a:gd name="connsiteY0" fmla="*/ 0 h 6858000"/>
              <a:gd name="connsiteX1" fmla="*/ 7610568 w 7610568"/>
              <a:gd name="connsiteY1" fmla="*/ 0 h 6858000"/>
              <a:gd name="connsiteX2" fmla="*/ 7610568 w 7610568"/>
              <a:gd name="connsiteY2" fmla="*/ 6858000 h 6858000"/>
              <a:gd name="connsiteX3" fmla="*/ 1262744 w 7610568"/>
              <a:gd name="connsiteY3" fmla="*/ 6858000 h 6858000"/>
              <a:gd name="connsiteX4" fmla="*/ 1262743 w 7610568"/>
              <a:gd name="connsiteY4" fmla="*/ 0 h 6858000"/>
              <a:gd name="connsiteX5" fmla="*/ 1262743 w 7610568"/>
              <a:gd name="connsiteY5" fmla="*/ 6858000 h 6858000"/>
              <a:gd name="connsiteX6" fmla="*/ 0 w 7610568"/>
              <a:gd name="connsiteY6" fmla="*/ 34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610568" h="6858000">
                <a:moveTo>
                  <a:pt x="1262744" y="0"/>
                </a:moveTo>
                <a:lnTo>
                  <a:pt x="7610568" y="0"/>
                </a:lnTo>
                <a:lnTo>
                  <a:pt x="7610568" y="6858000"/>
                </a:lnTo>
                <a:lnTo>
                  <a:pt x="1262744" y="6858000"/>
                </a:lnTo>
                <a:close/>
                <a:moveTo>
                  <a:pt x="1262743" y="0"/>
                </a:moveTo>
                <a:lnTo>
                  <a:pt x="1262743" y="6858000"/>
                </a:lnTo>
                <a:lnTo>
                  <a:pt x="0" y="3429000"/>
                </a:lnTo>
                <a:close/>
              </a:path>
            </a:pathLst>
          </a:cu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6289849" y="1116009"/>
            <a:ext cx="5688455" cy="5376256"/>
            <a:chOff x="6289849" y="1116009"/>
            <a:chExt cx="5688455" cy="5376256"/>
          </a:xfrm>
        </p:grpSpPr>
        <p:sp>
          <p:nvSpPr>
            <p:cNvPr id="17" name="Rectangle 16"/>
            <p:cNvSpPr/>
            <p:nvPr/>
          </p:nvSpPr>
          <p:spPr>
            <a:xfrm>
              <a:off x="6289849" y="2588664"/>
              <a:ext cx="2793626" cy="3901455"/>
            </a:xfrm>
            <a:prstGeom prst="rect">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184678" y="2590810"/>
              <a:ext cx="2793626" cy="3901455"/>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6320820" y="2232342"/>
              <a:ext cx="5587253" cy="3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469684" y="3609250"/>
              <a:ext cx="2433955" cy="2554545"/>
            </a:xfrm>
            <a:prstGeom prst="rect">
              <a:avLst/>
            </a:prstGeom>
            <a:noFill/>
            <a:ln w="12700">
              <a:noFill/>
            </a:ln>
            <a:effectLst>
              <a:outerShdw blurRad="50800" dist="38100" dir="2700000" algn="tl" rotWithShape="0">
                <a:prstClr val="black">
                  <a:alpha val="40000"/>
                </a:prstClr>
              </a:outerShdw>
            </a:effectLst>
          </p:spPr>
          <p:txBody>
            <a:bodyPr wrap="square" rtlCol="0">
              <a:spAutoFit/>
            </a:bodyPr>
            <a:lstStyle/>
            <a:p>
              <a:pPr marL="285750" indent="-285750">
                <a:buFont typeface="Arial" panose="020B0604020202020204" pitchFamily="34" charset="0"/>
                <a:buChar char="•"/>
              </a:pPr>
              <a:r>
                <a:rPr lang="en-US" sz="2000" dirty="0">
                  <a:solidFill>
                    <a:schemeClr val="bg1"/>
                  </a:solidFill>
                </a:rPr>
                <a:t>This idea is good because it lets many people participate.</a:t>
              </a:r>
            </a:p>
            <a:p>
              <a:pPr marL="285750" indent="-285750">
                <a:buFont typeface="Arial" panose="020B0604020202020204" pitchFamily="34" charset="0"/>
                <a:buChar char="•"/>
              </a:pPr>
              <a:r>
                <a:rPr lang="en-US" sz="2000" dirty="0">
                  <a:solidFill>
                    <a:schemeClr val="bg1"/>
                  </a:solidFill>
                </a:rPr>
                <a:t>This idea solves a problem.</a:t>
              </a:r>
            </a:p>
            <a:p>
              <a:pPr marL="285750" indent="-285750">
                <a:buFont typeface="Arial" panose="020B0604020202020204" pitchFamily="34" charset="0"/>
                <a:buChar char="•"/>
              </a:pPr>
              <a:r>
                <a:rPr lang="en-US" sz="2000" dirty="0">
                  <a:solidFill>
                    <a:schemeClr val="bg1"/>
                  </a:solidFill>
                </a:rPr>
                <a:t>This idea saves money.  </a:t>
              </a:r>
              <a:endParaRPr lang="en-US" sz="2000" dirty="0">
                <a:solidFill>
                  <a:schemeClr val="bg1"/>
                </a:solidFill>
                <a:cs typeface="Estrangelo Edessa" panose="03080600000000000000" pitchFamily="66" charset="0"/>
              </a:endParaRPr>
            </a:p>
          </p:txBody>
        </p:sp>
        <p:sp>
          <p:nvSpPr>
            <p:cNvPr id="21" name="TextBox 20"/>
            <p:cNvSpPr txBox="1"/>
            <p:nvPr/>
          </p:nvSpPr>
          <p:spPr>
            <a:xfrm>
              <a:off x="9310024" y="3616203"/>
              <a:ext cx="2433955" cy="2246769"/>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marL="285750" indent="-285750">
                <a:buFont typeface="Arial" panose="020B0604020202020204" pitchFamily="34" charset="0"/>
                <a:buChar char="•"/>
              </a:pPr>
              <a:r>
                <a:rPr lang="en-US" sz="2000" dirty="0">
                  <a:solidFill>
                    <a:schemeClr val="bg1"/>
                  </a:solidFill>
                </a:rPr>
                <a:t>This idea takes a lot of time.</a:t>
              </a:r>
            </a:p>
            <a:p>
              <a:pPr marL="285750" indent="-285750">
                <a:buFont typeface="Arial" panose="020B0604020202020204" pitchFamily="34" charset="0"/>
                <a:buChar char="•"/>
              </a:pPr>
              <a:r>
                <a:rPr lang="en-US" sz="2000" dirty="0">
                  <a:solidFill>
                    <a:schemeClr val="bg1"/>
                  </a:solidFill>
                  <a:cs typeface="Estrangelo Edessa" panose="03080600000000000000" pitchFamily="66" charset="0"/>
                </a:rPr>
                <a:t>This idea goes against what most people think is the correct way.</a:t>
              </a:r>
            </a:p>
            <a:p>
              <a:pPr marL="285750" indent="-285750">
                <a:buFont typeface="Arial" panose="020B0604020202020204" pitchFamily="34" charset="0"/>
                <a:buChar char="•"/>
              </a:pPr>
              <a:r>
                <a:rPr lang="en-US" sz="2000" dirty="0">
                  <a:solidFill>
                    <a:schemeClr val="bg1"/>
                  </a:solidFill>
                  <a:cs typeface="Estrangelo Edessa" panose="03080600000000000000" pitchFamily="66" charset="0"/>
                </a:rPr>
                <a:t>More…</a:t>
              </a: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2975" y="2619088"/>
              <a:ext cx="824031" cy="814841"/>
            </a:xfrm>
            <a:prstGeom prst="rect">
              <a:avLst/>
            </a:prstGeom>
            <a:effectLst>
              <a:outerShdw blurRad="50800" dist="38100" dir="2700000" algn="tl" rotWithShape="0">
                <a:prstClr val="black">
                  <a:alpha val="40000"/>
                </a:prstClr>
              </a:outerShdw>
            </a:effectLst>
          </p:spPr>
        </p:pic>
        <p:pic>
          <p:nvPicPr>
            <p:cNvPr id="23" name="Picture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83889" y="2637511"/>
              <a:ext cx="818203" cy="809078"/>
            </a:xfrm>
            <a:prstGeom prst="rect">
              <a:avLst/>
            </a:prstGeom>
            <a:effectLst>
              <a:outerShdw blurRad="50800" dist="38100" dir="2700000" algn="tl" rotWithShape="0">
                <a:prstClr val="black">
                  <a:alpha val="40000"/>
                </a:prstClr>
              </a:outerShdw>
            </a:effectLst>
          </p:spPr>
        </p:pic>
        <p:sp>
          <p:nvSpPr>
            <p:cNvPr id="25" name="TextBox 24"/>
            <p:cNvSpPr txBox="1"/>
            <p:nvPr/>
          </p:nvSpPr>
          <p:spPr>
            <a:xfrm>
              <a:off x="6422974" y="1116009"/>
              <a:ext cx="5321005" cy="923330"/>
            </a:xfrm>
            <a:prstGeom prst="rect">
              <a:avLst/>
            </a:prstGeom>
            <a:noFill/>
            <a:ln>
              <a:noFill/>
            </a:ln>
            <a:effectLst/>
          </p:spPr>
          <p:txBody>
            <a:bodyPr wrap="square" rtlCol="0">
              <a:spAutoFit/>
            </a:bodyPr>
            <a:lstStyle/>
            <a:p>
              <a:r>
                <a:rPr lang="en-US" dirty="0"/>
                <a:t>Use this slide to compare the good and the not so good of your topic, idea, product, or whatever your presentation is about.</a:t>
              </a:r>
              <a:endParaRPr lang="en-US" dirty="0">
                <a:cs typeface="Estrangelo Edessa" panose="03080600000000000000" pitchFamily="66" charset="0"/>
              </a:endParaRPr>
            </a:p>
          </p:txBody>
        </p:sp>
        <p:sp>
          <p:nvSpPr>
            <p:cNvPr id="26" name="TextBox 25"/>
            <p:cNvSpPr txBox="1"/>
            <p:nvPr/>
          </p:nvSpPr>
          <p:spPr>
            <a:xfrm>
              <a:off x="7160569" y="2720568"/>
              <a:ext cx="1611631" cy="553998"/>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3000" b="1" dirty="0" smtClean="0">
                  <a:solidFill>
                    <a:schemeClr val="bg1"/>
                  </a:solidFill>
                  <a:latin typeface="Candara" panose="020E0502030303020204" pitchFamily="34" charset="0"/>
                  <a:cs typeface="Estrangelo Edessa" panose="03080600000000000000" pitchFamily="66" charset="0"/>
                </a:rPr>
                <a:t>Yes 62%</a:t>
              </a:r>
              <a:endParaRPr lang="en-US" sz="3000" b="1" dirty="0">
                <a:solidFill>
                  <a:schemeClr val="bg1"/>
                </a:solidFill>
                <a:latin typeface="Candara" panose="020E0502030303020204" pitchFamily="34" charset="0"/>
                <a:cs typeface="Estrangelo Edessa" panose="03080600000000000000" pitchFamily="66" charset="0"/>
              </a:endParaRPr>
            </a:p>
          </p:txBody>
        </p:sp>
        <p:sp>
          <p:nvSpPr>
            <p:cNvPr id="27" name="TextBox 26"/>
            <p:cNvSpPr txBox="1"/>
            <p:nvPr/>
          </p:nvSpPr>
          <p:spPr>
            <a:xfrm>
              <a:off x="10138617" y="2744654"/>
              <a:ext cx="1611631" cy="553998"/>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3000" b="1" dirty="0" smtClean="0">
                  <a:solidFill>
                    <a:schemeClr val="bg1"/>
                  </a:solidFill>
                  <a:latin typeface="Candara" panose="020E0502030303020204" pitchFamily="34" charset="0"/>
                  <a:cs typeface="Estrangelo Edessa" panose="03080600000000000000" pitchFamily="66" charset="0"/>
                </a:rPr>
                <a:t>No 38%</a:t>
              </a:r>
              <a:endParaRPr lang="en-US" sz="3000" b="1" dirty="0">
                <a:solidFill>
                  <a:schemeClr val="bg1"/>
                </a:solidFill>
                <a:latin typeface="Candara" panose="020E0502030303020204" pitchFamily="34" charset="0"/>
                <a:cs typeface="Estrangelo Edessa" panose="03080600000000000000" pitchFamily="66" charset="0"/>
              </a:endParaRPr>
            </a:p>
          </p:txBody>
        </p:sp>
      </p:grpSp>
      <p:grpSp>
        <p:nvGrpSpPr>
          <p:cNvPr id="2" name="Group 1"/>
          <p:cNvGrpSpPr/>
          <p:nvPr/>
        </p:nvGrpSpPr>
        <p:grpSpPr>
          <a:xfrm>
            <a:off x="-6451" y="383297"/>
            <a:ext cx="12192003" cy="613304"/>
            <a:chOff x="-6451" y="383297"/>
            <a:chExt cx="12192003" cy="613304"/>
          </a:xfrm>
        </p:grpSpPr>
        <p:sp>
          <p:nvSpPr>
            <p:cNvPr id="30" name="TextBox 29"/>
            <p:cNvSpPr txBox="1"/>
            <p:nvPr/>
          </p:nvSpPr>
          <p:spPr>
            <a:xfrm>
              <a:off x="-6451" y="411826"/>
              <a:ext cx="12192003" cy="584775"/>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a:outerShdw blurRad="50800" dist="38100" dir="2700000" algn="tl" rotWithShape="0">
                <a:prstClr val="black">
                  <a:alpha val="40000"/>
                </a:prstClr>
              </a:outerShdw>
            </a:effectLst>
          </p:spPr>
          <p:txBody>
            <a:bodyPr wrap="square" rtlCol="0">
              <a:spAutoFit/>
            </a:bodyPr>
            <a:lstStyle/>
            <a:p>
              <a:pPr algn="ctr"/>
              <a:endParaRPr lang="en-US" sz="3200" dirty="0">
                <a:cs typeface="Browallia New" panose="020B0604020202020204" pitchFamily="34" charset="-34"/>
              </a:endParaRPr>
            </a:p>
          </p:txBody>
        </p:sp>
        <p:sp>
          <p:nvSpPr>
            <p:cNvPr id="31" name="TextBox 30"/>
            <p:cNvSpPr txBox="1"/>
            <p:nvPr/>
          </p:nvSpPr>
          <p:spPr>
            <a:xfrm>
              <a:off x="1037063" y="383297"/>
              <a:ext cx="9969192" cy="584775"/>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Comparison Slide</a:t>
              </a:r>
              <a:endParaRPr lang="en-US" sz="3200" dirty="0">
                <a:solidFill>
                  <a:schemeClr val="bg1"/>
                </a:solidFill>
                <a:cs typeface="Estrangelo Edessa" panose="03080600000000000000" pitchFamily="66" charset="0"/>
              </a:endParaRPr>
            </a:p>
          </p:txBody>
        </p:sp>
      </p:grpSp>
    </p:spTree>
    <p:extLst>
      <p:ext uri="{BB962C8B-B14F-4D97-AF65-F5344CB8AC3E}">
        <p14:creationId xmlns:p14="http://schemas.microsoft.com/office/powerpoint/2010/main" val="22159447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5" name="Rectangle 14"/>
          <p:cNvSpPr/>
          <p:nvPr/>
        </p:nvSpPr>
        <p:spPr>
          <a:xfrm>
            <a:off x="-10886"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352124" y="1752072"/>
            <a:ext cx="2443220" cy="5186963"/>
            <a:chOff x="1352124" y="1752072"/>
            <a:chExt cx="2443220" cy="5186963"/>
          </a:xfrm>
        </p:grpSpPr>
        <p:grpSp>
          <p:nvGrpSpPr>
            <p:cNvPr id="9" name="Group 8"/>
            <p:cNvGrpSpPr/>
            <p:nvPr/>
          </p:nvGrpSpPr>
          <p:grpSpPr>
            <a:xfrm>
              <a:off x="1352124" y="1752072"/>
              <a:ext cx="2443220" cy="5107386"/>
              <a:chOff x="1352124" y="1752072"/>
              <a:chExt cx="2443220" cy="5107386"/>
            </a:xfrm>
          </p:grpSpPr>
          <p:grpSp>
            <p:nvGrpSpPr>
              <p:cNvPr id="2" name="Group 1"/>
              <p:cNvGrpSpPr/>
              <p:nvPr/>
            </p:nvGrpSpPr>
            <p:grpSpPr>
              <a:xfrm>
                <a:off x="1352124" y="1752072"/>
                <a:ext cx="2443220" cy="5107386"/>
                <a:chOff x="1352124" y="1734820"/>
                <a:chExt cx="2443220" cy="5107386"/>
              </a:xfrm>
              <a:effectLst>
                <a:glow rad="139700">
                  <a:schemeClr val="tx1">
                    <a:alpha val="40000"/>
                  </a:schemeClr>
                </a:glow>
              </a:effectLst>
            </p:grpSpPr>
            <p:sp>
              <p:nvSpPr>
                <p:cNvPr id="16" name="Chevron 15"/>
                <p:cNvSpPr/>
                <p:nvPr/>
              </p:nvSpPr>
              <p:spPr>
                <a:xfrm rot="16200000">
                  <a:off x="91512" y="2995432"/>
                  <a:ext cx="4953528" cy="2432304"/>
                </a:xfrm>
                <a:prstGeom prst="chevron">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Pentagon 19"/>
                <p:cNvSpPr/>
                <p:nvPr/>
              </p:nvSpPr>
              <p:spPr>
                <a:xfrm rot="16200000">
                  <a:off x="1881893" y="4928755"/>
                  <a:ext cx="1385454" cy="2441448"/>
                </a:xfrm>
                <a:prstGeom prst="homePlate">
                  <a:avLst/>
                </a:prstGeom>
                <a:pattFill prst="wdUpDiag">
                  <a:fgClr>
                    <a:srgbClr val="F4AE7F"/>
                  </a:fgClr>
                  <a:bgClr>
                    <a:srgbClr val="BE6020"/>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Oval 5"/>
              <p:cNvSpPr/>
              <p:nvPr/>
            </p:nvSpPr>
            <p:spPr>
              <a:xfrm>
                <a:off x="1766771" y="2307650"/>
                <a:ext cx="1600200" cy="1600200"/>
              </a:xfrm>
              <a:prstGeom prst="ellipse">
                <a:avLst/>
              </a:prstGeom>
              <a:blipFill>
                <a:blip r:embed="rId3"/>
                <a:stretch>
                  <a:fillRect/>
                </a:stretch>
              </a:blipFill>
              <a:ln>
                <a:noFill/>
              </a:ln>
              <a:effectLst>
                <a:glow rad="139700">
                  <a:schemeClr val="tx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p:cNvSpPr txBox="1"/>
            <p:nvPr/>
          </p:nvSpPr>
          <p:spPr>
            <a:xfrm>
              <a:off x="1360823" y="4076713"/>
              <a:ext cx="2414358" cy="286232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1600" dirty="0">
                  <a:solidFill>
                    <a:schemeClr val="bg1"/>
                  </a:solidFill>
                </a:rPr>
                <a:t>S</a:t>
              </a:r>
              <a:r>
                <a:rPr lang="en-US" sz="1600" dirty="0" smtClean="0">
                  <a:solidFill>
                    <a:schemeClr val="bg1"/>
                  </a:solidFill>
                </a:rPr>
                <a:t>how </a:t>
              </a:r>
              <a:r>
                <a:rPr lang="en-US" sz="1600" dirty="0">
                  <a:solidFill>
                    <a:schemeClr val="bg1"/>
                  </a:solidFill>
                </a:rPr>
                <a:t>visuals and describe each picture here. These should highlight your idea/topic</a:t>
              </a:r>
              <a:r>
                <a:rPr lang="en-US" sz="1600" dirty="0" smtClean="0">
                  <a:solidFill>
                    <a:schemeClr val="bg1"/>
                  </a:solidFill>
                </a:rPr>
                <a:t>. TO CHANGE: select picture, right click, click format picture. Fill menu to the right, click “file” to browse or online to search.   </a:t>
              </a:r>
              <a:endParaRPr lang="en-US" sz="1600" dirty="0">
                <a:solidFill>
                  <a:schemeClr val="bg1"/>
                </a:solidFill>
                <a:cs typeface="Estrangelo Edessa" panose="03080600000000000000" pitchFamily="66" charset="0"/>
              </a:endParaRPr>
            </a:p>
            <a:p>
              <a:endParaRPr lang="en-US" sz="1600" dirty="0" smtClean="0">
                <a:solidFill>
                  <a:schemeClr val="bg1"/>
                </a:solidFill>
              </a:endParaRPr>
            </a:p>
            <a:p>
              <a:endParaRPr lang="en-US" dirty="0">
                <a:solidFill>
                  <a:schemeClr val="bg1"/>
                </a:solidFill>
              </a:endParaRPr>
            </a:p>
          </p:txBody>
        </p:sp>
      </p:grpSp>
      <p:grpSp>
        <p:nvGrpSpPr>
          <p:cNvPr id="21" name="Group 20"/>
          <p:cNvGrpSpPr/>
          <p:nvPr/>
        </p:nvGrpSpPr>
        <p:grpSpPr>
          <a:xfrm>
            <a:off x="3781619" y="688406"/>
            <a:ext cx="2445909" cy="6167334"/>
            <a:chOff x="3781619" y="688406"/>
            <a:chExt cx="2445909" cy="6167334"/>
          </a:xfrm>
        </p:grpSpPr>
        <p:grpSp>
          <p:nvGrpSpPr>
            <p:cNvPr id="10" name="Group 9"/>
            <p:cNvGrpSpPr/>
            <p:nvPr/>
          </p:nvGrpSpPr>
          <p:grpSpPr>
            <a:xfrm>
              <a:off x="3781619" y="688406"/>
              <a:ext cx="2445909" cy="6167334"/>
              <a:chOff x="3781619" y="688406"/>
              <a:chExt cx="2445909" cy="6167334"/>
            </a:xfrm>
          </p:grpSpPr>
          <p:grpSp>
            <p:nvGrpSpPr>
              <p:cNvPr id="36" name="Group 35"/>
              <p:cNvGrpSpPr/>
              <p:nvPr/>
            </p:nvGrpSpPr>
            <p:grpSpPr>
              <a:xfrm>
                <a:off x="3781619" y="688406"/>
                <a:ext cx="2445909" cy="6167334"/>
                <a:chOff x="4019177" y="690665"/>
                <a:chExt cx="2445909" cy="6167334"/>
              </a:xfrm>
              <a:effectLst>
                <a:glow rad="139700">
                  <a:schemeClr val="tx1">
                    <a:alpha val="40000"/>
                  </a:schemeClr>
                </a:glow>
              </a:effectLst>
            </p:grpSpPr>
            <p:sp>
              <p:nvSpPr>
                <p:cNvPr id="14" name="Chevron 13"/>
                <p:cNvSpPr/>
                <p:nvPr/>
              </p:nvSpPr>
              <p:spPr>
                <a:xfrm rot="16200000">
                  <a:off x="2226732" y="2483110"/>
                  <a:ext cx="6017193" cy="2432304"/>
                </a:xfrm>
                <a:prstGeom prst="chevron">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Freeform 33"/>
                <p:cNvSpPr/>
                <p:nvPr/>
              </p:nvSpPr>
              <p:spPr>
                <a:xfrm>
                  <a:off x="4021654" y="5096772"/>
                  <a:ext cx="2443432" cy="1761227"/>
                </a:xfrm>
                <a:custGeom>
                  <a:avLst/>
                  <a:gdLst>
                    <a:gd name="connsiteX0" fmla="*/ 1216152 w 2443432"/>
                    <a:gd name="connsiteY0" fmla="*/ 0 h 2808819"/>
                    <a:gd name="connsiteX1" fmla="*/ 2432304 w 2443432"/>
                    <a:gd name="connsiteY1" fmla="*/ 1034143 h 2808819"/>
                    <a:gd name="connsiteX2" fmla="*/ 2432304 w 2443432"/>
                    <a:gd name="connsiteY2" fmla="*/ 1368457 h 2808819"/>
                    <a:gd name="connsiteX3" fmla="*/ 2443432 w 2443432"/>
                    <a:gd name="connsiteY3" fmla="*/ 1368457 h 2808819"/>
                    <a:gd name="connsiteX4" fmla="*/ 2443432 w 2443432"/>
                    <a:gd name="connsiteY4" fmla="*/ 2808819 h 2808819"/>
                    <a:gd name="connsiteX5" fmla="*/ 7447 w 2443432"/>
                    <a:gd name="connsiteY5" fmla="*/ 2808819 h 2808819"/>
                    <a:gd name="connsiteX6" fmla="*/ 7447 w 2443432"/>
                    <a:gd name="connsiteY6" fmla="*/ 2068286 h 2808819"/>
                    <a:gd name="connsiteX7" fmla="*/ 0 w 2443432"/>
                    <a:gd name="connsiteY7" fmla="*/ 2068286 h 2808819"/>
                    <a:gd name="connsiteX8" fmla="*/ 0 w 2443432"/>
                    <a:gd name="connsiteY8" fmla="*/ 1034143 h 2808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3432" h="2808819">
                      <a:moveTo>
                        <a:pt x="1216152" y="0"/>
                      </a:moveTo>
                      <a:lnTo>
                        <a:pt x="2432304" y="1034143"/>
                      </a:lnTo>
                      <a:lnTo>
                        <a:pt x="2432304" y="1368457"/>
                      </a:lnTo>
                      <a:lnTo>
                        <a:pt x="2443432" y="1368457"/>
                      </a:lnTo>
                      <a:lnTo>
                        <a:pt x="2443432" y="2808819"/>
                      </a:lnTo>
                      <a:lnTo>
                        <a:pt x="7447" y="2808819"/>
                      </a:lnTo>
                      <a:lnTo>
                        <a:pt x="7447" y="2068286"/>
                      </a:lnTo>
                      <a:lnTo>
                        <a:pt x="0" y="2068286"/>
                      </a:lnTo>
                      <a:lnTo>
                        <a:pt x="0" y="1034143"/>
                      </a:lnTo>
                      <a:close/>
                    </a:path>
                  </a:pathLst>
                </a:custGeom>
                <a:pattFill prst="wdUpDiag">
                  <a:fgClr>
                    <a:srgbClr val="94BEE4"/>
                  </a:fgClr>
                  <a:bgClr>
                    <a:srgbClr val="427CB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sp>
            <p:nvSpPr>
              <p:cNvPr id="26" name="Oval 25"/>
              <p:cNvSpPr/>
              <p:nvPr/>
            </p:nvSpPr>
            <p:spPr>
              <a:xfrm>
                <a:off x="4177088" y="1264908"/>
                <a:ext cx="1600200" cy="1600200"/>
              </a:xfrm>
              <a:prstGeom prst="ellipse">
                <a:avLst/>
              </a:pr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p:cNvSpPr txBox="1"/>
            <p:nvPr/>
          </p:nvSpPr>
          <p:spPr>
            <a:xfrm>
              <a:off x="3796718" y="3135729"/>
              <a:ext cx="2414358" cy="286232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1600" dirty="0">
                  <a:solidFill>
                    <a:schemeClr val="bg1"/>
                  </a:solidFill>
                </a:rPr>
                <a:t>Show visuals and describe each picture here. These should highlight your idea/topic. TO CHANGE: select picture, right click, click format picture. Fill menu to the right, click “file” to browse or online to search.   </a:t>
              </a:r>
              <a:endParaRPr lang="en-US" sz="1600" dirty="0">
                <a:solidFill>
                  <a:schemeClr val="bg1"/>
                </a:solidFill>
                <a:cs typeface="Estrangelo Edessa" panose="03080600000000000000" pitchFamily="66" charset="0"/>
              </a:endParaRPr>
            </a:p>
            <a:p>
              <a:endParaRPr lang="en-US" dirty="0" smtClean="0"/>
            </a:p>
            <a:p>
              <a:endParaRPr lang="en-US" dirty="0"/>
            </a:p>
          </p:txBody>
        </p:sp>
      </p:grpSp>
      <p:grpSp>
        <p:nvGrpSpPr>
          <p:cNvPr id="22" name="Group 21"/>
          <p:cNvGrpSpPr/>
          <p:nvPr/>
        </p:nvGrpSpPr>
        <p:grpSpPr>
          <a:xfrm>
            <a:off x="6208620" y="285626"/>
            <a:ext cx="2443628" cy="6570115"/>
            <a:chOff x="6208620" y="285626"/>
            <a:chExt cx="2443628" cy="6570115"/>
          </a:xfrm>
        </p:grpSpPr>
        <p:grpSp>
          <p:nvGrpSpPr>
            <p:cNvPr id="12" name="Group 11"/>
            <p:cNvGrpSpPr/>
            <p:nvPr/>
          </p:nvGrpSpPr>
          <p:grpSpPr>
            <a:xfrm>
              <a:off x="6208620" y="285626"/>
              <a:ext cx="2438591" cy="6570115"/>
              <a:chOff x="6208620" y="285626"/>
              <a:chExt cx="2438591" cy="6570115"/>
            </a:xfrm>
          </p:grpSpPr>
          <p:grpSp>
            <p:nvGrpSpPr>
              <p:cNvPr id="37" name="Group 36"/>
              <p:cNvGrpSpPr/>
              <p:nvPr/>
            </p:nvGrpSpPr>
            <p:grpSpPr>
              <a:xfrm>
                <a:off x="6208620" y="285626"/>
                <a:ext cx="2438591" cy="6570115"/>
                <a:chOff x="6457879" y="282978"/>
                <a:chExt cx="2438591" cy="6570115"/>
              </a:xfrm>
              <a:effectLst>
                <a:glow rad="139700">
                  <a:schemeClr val="tx1">
                    <a:alpha val="40000"/>
                  </a:schemeClr>
                </a:glow>
              </a:effectLst>
            </p:grpSpPr>
            <p:sp>
              <p:nvSpPr>
                <p:cNvPr id="13" name="Chevron 12"/>
                <p:cNvSpPr/>
                <p:nvPr/>
              </p:nvSpPr>
              <p:spPr>
                <a:xfrm rot="16200000">
                  <a:off x="4464044" y="2276813"/>
                  <a:ext cx="6419974" cy="2432304"/>
                </a:xfrm>
                <a:prstGeom prst="chevron">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eeform 29"/>
                <p:cNvSpPr/>
                <p:nvPr/>
              </p:nvSpPr>
              <p:spPr>
                <a:xfrm rot="16200000">
                  <a:off x="6508615" y="4465237"/>
                  <a:ext cx="2338170" cy="2437541"/>
                </a:xfrm>
                <a:custGeom>
                  <a:avLst/>
                  <a:gdLst>
                    <a:gd name="connsiteX0" fmla="*/ 3030520 w 3030520"/>
                    <a:gd name="connsiteY0" fmla="*/ 1221389 h 2437541"/>
                    <a:gd name="connsiteX1" fmla="*/ 1996377 w 3030520"/>
                    <a:gd name="connsiteY1" fmla="*/ 2437541 h 2437541"/>
                    <a:gd name="connsiteX2" fmla="*/ 962234 w 3030520"/>
                    <a:gd name="connsiteY2" fmla="*/ 2437541 h 2437541"/>
                    <a:gd name="connsiteX3" fmla="*/ 962234 w 3030520"/>
                    <a:gd name="connsiteY3" fmla="*/ 2428061 h 2437541"/>
                    <a:gd name="connsiteX4" fmla="*/ 0 w 3030520"/>
                    <a:gd name="connsiteY4" fmla="*/ 2428061 h 2437541"/>
                    <a:gd name="connsiteX5" fmla="*/ 0 w 3030520"/>
                    <a:gd name="connsiteY5" fmla="*/ 0 h 2437541"/>
                    <a:gd name="connsiteX6" fmla="*/ 1601652 w 3030520"/>
                    <a:gd name="connsiteY6" fmla="*/ 0 h 2437541"/>
                    <a:gd name="connsiteX7" fmla="*/ 1601652 w 3030520"/>
                    <a:gd name="connsiteY7" fmla="*/ 5237 h 2437541"/>
                    <a:gd name="connsiteX8" fmla="*/ 1996377 w 3030520"/>
                    <a:gd name="connsiteY8" fmla="*/ 5237 h 2437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30520" h="2437541">
                      <a:moveTo>
                        <a:pt x="3030520" y="1221389"/>
                      </a:moveTo>
                      <a:lnTo>
                        <a:pt x="1996377" y="2437541"/>
                      </a:lnTo>
                      <a:lnTo>
                        <a:pt x="962234" y="2437541"/>
                      </a:lnTo>
                      <a:lnTo>
                        <a:pt x="962234" y="2428061"/>
                      </a:lnTo>
                      <a:lnTo>
                        <a:pt x="0" y="2428061"/>
                      </a:lnTo>
                      <a:lnTo>
                        <a:pt x="0" y="0"/>
                      </a:lnTo>
                      <a:lnTo>
                        <a:pt x="1601652" y="0"/>
                      </a:lnTo>
                      <a:lnTo>
                        <a:pt x="1601652" y="5237"/>
                      </a:lnTo>
                      <a:lnTo>
                        <a:pt x="1996377" y="5237"/>
                      </a:lnTo>
                      <a:close/>
                    </a:path>
                  </a:pathLst>
                </a:custGeom>
                <a:pattFill prst="wdUpDiag">
                  <a:fgClr>
                    <a:srgbClr val="A5CF8A"/>
                  </a:fgClr>
                  <a:bgClr>
                    <a:srgbClr val="568437"/>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Oval 26"/>
              <p:cNvSpPr/>
              <p:nvPr/>
            </p:nvSpPr>
            <p:spPr>
              <a:xfrm>
                <a:off x="6618221" y="801398"/>
                <a:ext cx="1600200" cy="1600200"/>
              </a:xfrm>
              <a:prstGeom prst="ellipse">
                <a:avLst/>
              </a:pr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p:cNvSpPr txBox="1"/>
            <p:nvPr/>
          </p:nvSpPr>
          <p:spPr>
            <a:xfrm>
              <a:off x="6237890" y="2669629"/>
              <a:ext cx="2414358" cy="2831544"/>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1600" dirty="0">
                  <a:solidFill>
                    <a:schemeClr val="bg1"/>
                  </a:solidFill>
                </a:rPr>
                <a:t>Show visuals and describe each picture here. These should highlight your idea/topic. TO CHANGE: select picture, right click, click format picture. Fill menu to the right, click “file” to browse or online to search.   </a:t>
              </a:r>
              <a:endParaRPr lang="en-US" sz="1600" dirty="0">
                <a:solidFill>
                  <a:schemeClr val="bg1"/>
                </a:solidFill>
                <a:cs typeface="Estrangelo Edessa" panose="03080600000000000000" pitchFamily="66" charset="0"/>
              </a:endParaRPr>
            </a:p>
            <a:p>
              <a:endParaRPr lang="en-US" sz="1600" dirty="0" smtClean="0"/>
            </a:p>
            <a:p>
              <a:endParaRPr lang="en-US" dirty="0"/>
            </a:p>
          </p:txBody>
        </p:sp>
      </p:grpSp>
      <p:grpSp>
        <p:nvGrpSpPr>
          <p:cNvPr id="23" name="Group 22"/>
          <p:cNvGrpSpPr/>
          <p:nvPr/>
        </p:nvGrpSpPr>
        <p:grpSpPr>
          <a:xfrm>
            <a:off x="8630742" y="1258532"/>
            <a:ext cx="2448507" cy="5597208"/>
            <a:chOff x="8630742" y="1258532"/>
            <a:chExt cx="2448507" cy="5597208"/>
          </a:xfrm>
        </p:grpSpPr>
        <p:grpSp>
          <p:nvGrpSpPr>
            <p:cNvPr id="11" name="Group 10"/>
            <p:cNvGrpSpPr/>
            <p:nvPr/>
          </p:nvGrpSpPr>
          <p:grpSpPr>
            <a:xfrm>
              <a:off x="8630742" y="1258532"/>
              <a:ext cx="2433384" cy="5597208"/>
              <a:chOff x="8641628" y="1258532"/>
              <a:chExt cx="2433384" cy="5597208"/>
            </a:xfrm>
          </p:grpSpPr>
          <p:grpSp>
            <p:nvGrpSpPr>
              <p:cNvPr id="4" name="Group 3"/>
              <p:cNvGrpSpPr/>
              <p:nvPr/>
            </p:nvGrpSpPr>
            <p:grpSpPr>
              <a:xfrm>
                <a:off x="8641628" y="1258532"/>
                <a:ext cx="2433384" cy="5597208"/>
                <a:chOff x="8641628" y="1249906"/>
                <a:chExt cx="2433384" cy="5597208"/>
              </a:xfrm>
              <a:effectLst>
                <a:glow rad="139700">
                  <a:schemeClr val="tx1">
                    <a:alpha val="40000"/>
                  </a:schemeClr>
                </a:glow>
              </a:effectLst>
            </p:grpSpPr>
            <p:sp>
              <p:nvSpPr>
                <p:cNvPr id="7" name="Chevron 6"/>
                <p:cNvSpPr/>
                <p:nvPr/>
              </p:nvSpPr>
              <p:spPr>
                <a:xfrm rot="16200000">
                  <a:off x="7135326" y="2757288"/>
                  <a:ext cx="5447068" cy="243230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Pentagon 7"/>
                <p:cNvSpPr/>
                <p:nvPr/>
              </p:nvSpPr>
              <p:spPr>
                <a:xfrm rot="16200000">
                  <a:off x="8977167" y="4750349"/>
                  <a:ext cx="1761226" cy="2432304"/>
                </a:xfrm>
                <a:prstGeom prst="homePlate">
                  <a:avLst/>
                </a:prstGeom>
                <a:pattFill prst="wdUpDiag">
                  <a:fgClr>
                    <a:srgbClr val="C3C3C3"/>
                  </a:fgClr>
                  <a:bgClr>
                    <a:srgbClr val="838383"/>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Oval 27"/>
              <p:cNvSpPr/>
              <p:nvPr/>
            </p:nvSpPr>
            <p:spPr>
              <a:xfrm>
                <a:off x="9040085" y="1828800"/>
                <a:ext cx="1600200" cy="1600200"/>
              </a:xfrm>
              <a:prstGeom prst="ellipse">
                <a:avLst/>
              </a:pr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TextBox 46"/>
            <p:cNvSpPr txBox="1"/>
            <p:nvPr/>
          </p:nvSpPr>
          <p:spPr>
            <a:xfrm>
              <a:off x="8664891" y="3515037"/>
              <a:ext cx="2414358" cy="2862322"/>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1600" dirty="0">
                  <a:solidFill>
                    <a:schemeClr val="bg1"/>
                  </a:solidFill>
                </a:rPr>
                <a:t>Show visuals and describe each picture here. These should highlight your idea/topic. TO CHANGE: select picture, right click, click format picture. Fill menu to the right, click “file” to browse or online to search.   </a:t>
              </a:r>
              <a:endParaRPr lang="en-US" sz="1600" dirty="0">
                <a:solidFill>
                  <a:schemeClr val="bg1"/>
                </a:solidFill>
                <a:cs typeface="Estrangelo Edessa" panose="03080600000000000000" pitchFamily="66" charset="0"/>
              </a:endParaRPr>
            </a:p>
            <a:p>
              <a:endParaRPr lang="en-US" dirty="0" smtClean="0"/>
            </a:p>
            <a:p>
              <a:endParaRPr lang="en-US" dirty="0"/>
            </a:p>
          </p:txBody>
        </p:sp>
      </p:grpSp>
      <p:grpSp>
        <p:nvGrpSpPr>
          <p:cNvPr id="42" name="Group 41"/>
          <p:cNvGrpSpPr/>
          <p:nvPr/>
        </p:nvGrpSpPr>
        <p:grpSpPr>
          <a:xfrm>
            <a:off x="-6451" y="383297"/>
            <a:ext cx="12192003" cy="613304"/>
            <a:chOff x="-6451" y="383297"/>
            <a:chExt cx="12192003" cy="613304"/>
          </a:xfrm>
        </p:grpSpPr>
        <p:sp>
          <p:nvSpPr>
            <p:cNvPr id="44" name="TextBox 43"/>
            <p:cNvSpPr txBox="1"/>
            <p:nvPr/>
          </p:nvSpPr>
          <p:spPr>
            <a:xfrm>
              <a:off x="-6451" y="411826"/>
              <a:ext cx="12192003" cy="584775"/>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a:outerShdw blurRad="50800" dist="38100" dir="2700000" algn="tl" rotWithShape="0">
                <a:prstClr val="black">
                  <a:alpha val="40000"/>
                </a:prstClr>
              </a:outerShdw>
            </a:effectLst>
          </p:spPr>
          <p:txBody>
            <a:bodyPr wrap="square" rtlCol="0">
              <a:spAutoFit/>
            </a:bodyPr>
            <a:lstStyle/>
            <a:p>
              <a:pPr algn="ctr"/>
              <a:endParaRPr lang="en-US" sz="3200" dirty="0">
                <a:cs typeface="Browallia New" panose="020B0604020202020204" pitchFamily="34" charset="-34"/>
              </a:endParaRPr>
            </a:p>
          </p:txBody>
        </p:sp>
        <p:sp>
          <p:nvSpPr>
            <p:cNvPr id="48" name="TextBox 47"/>
            <p:cNvSpPr txBox="1"/>
            <p:nvPr/>
          </p:nvSpPr>
          <p:spPr>
            <a:xfrm>
              <a:off x="1037063" y="383297"/>
              <a:ext cx="9969192" cy="584775"/>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Key Points Slide</a:t>
              </a:r>
              <a:endParaRPr lang="en-US" sz="3200" dirty="0">
                <a:solidFill>
                  <a:schemeClr val="bg1"/>
                </a:solidFill>
                <a:cs typeface="Estrangelo Edessa" panose="03080600000000000000" pitchFamily="66" charset="0"/>
              </a:endParaRPr>
            </a:p>
          </p:txBody>
        </p:sp>
      </p:grpSp>
    </p:spTree>
    <p:extLst>
      <p:ext uri="{BB962C8B-B14F-4D97-AF65-F5344CB8AC3E}">
        <p14:creationId xmlns:p14="http://schemas.microsoft.com/office/powerpoint/2010/main" val="21286371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grpSp>
        <p:nvGrpSpPr>
          <p:cNvPr id="2" name="Group 1"/>
          <p:cNvGrpSpPr/>
          <p:nvPr/>
        </p:nvGrpSpPr>
        <p:grpSpPr>
          <a:xfrm>
            <a:off x="875211" y="1423446"/>
            <a:ext cx="10620275" cy="4575909"/>
            <a:chOff x="875211" y="1423446"/>
            <a:chExt cx="10620275" cy="4575909"/>
          </a:xfrm>
        </p:grpSpPr>
        <p:sp>
          <p:nvSpPr>
            <p:cNvPr id="31" name="Rectangle 30"/>
            <p:cNvSpPr/>
            <p:nvPr/>
          </p:nvSpPr>
          <p:spPr>
            <a:xfrm>
              <a:off x="875211" y="1423446"/>
              <a:ext cx="10620275" cy="4575909"/>
            </a:xfrm>
            <a:prstGeom prst="rect">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2800" dirty="0" smtClean="0">
                  <a:solidFill>
                    <a:schemeClr val="bg1"/>
                  </a:solidFill>
                </a:rPr>
                <a:t>Abc.com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123.com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My Dad</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Science Today textbook</a:t>
              </a:r>
              <a:endParaRPr lang="en-US" sz="2800" dirty="0">
                <a:solidFill>
                  <a:schemeClr val="bg1"/>
                </a:solidFill>
                <a:cs typeface="Estrangelo Edessa" panose="03080600000000000000" pitchFamily="66" charset="0"/>
              </a:endParaRPr>
            </a:p>
          </p:txBody>
        </p:sp>
        <p:sp>
          <p:nvSpPr>
            <p:cNvPr id="33" name="Rectangle 32"/>
            <p:cNvSpPr/>
            <p:nvPr/>
          </p:nvSpPr>
          <p:spPr>
            <a:xfrm>
              <a:off x="875211" y="1423447"/>
              <a:ext cx="10620275" cy="509525"/>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path path="circle">
                <a:fillToRect l="50000" t="50000" r="50000" b="5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List where you got your information from below.</a:t>
              </a:r>
              <a:endParaRPr lang="en-US" sz="2400" dirty="0">
                <a:solidFill>
                  <a:schemeClr val="bg1"/>
                </a:solidFill>
                <a:cs typeface="Estrangelo Edessa" panose="03080600000000000000" pitchFamily="66" charset="0"/>
              </a:endParaRPr>
            </a:p>
          </p:txBody>
        </p:sp>
      </p:grpSp>
      <p:grpSp>
        <p:nvGrpSpPr>
          <p:cNvPr id="9" name="Group 8"/>
          <p:cNvGrpSpPr/>
          <p:nvPr/>
        </p:nvGrpSpPr>
        <p:grpSpPr>
          <a:xfrm>
            <a:off x="-6451" y="383297"/>
            <a:ext cx="12192003" cy="613304"/>
            <a:chOff x="-6451" y="383297"/>
            <a:chExt cx="12192003" cy="613304"/>
          </a:xfrm>
        </p:grpSpPr>
        <p:sp>
          <p:nvSpPr>
            <p:cNvPr id="10" name="TextBox 9"/>
            <p:cNvSpPr txBox="1"/>
            <p:nvPr/>
          </p:nvSpPr>
          <p:spPr>
            <a:xfrm>
              <a:off x="-6451" y="411826"/>
              <a:ext cx="12192003" cy="584775"/>
            </a:xfrm>
            <a:prstGeom prst="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effectLst>
              <a:outerShdw blurRad="50800" dist="38100" dir="2700000" algn="tl" rotWithShape="0">
                <a:prstClr val="black">
                  <a:alpha val="40000"/>
                </a:prstClr>
              </a:outerShdw>
            </a:effectLst>
          </p:spPr>
          <p:txBody>
            <a:bodyPr wrap="square" rtlCol="0">
              <a:spAutoFit/>
            </a:bodyPr>
            <a:lstStyle/>
            <a:p>
              <a:pPr algn="ctr"/>
              <a:endParaRPr lang="en-US" sz="3200" dirty="0">
                <a:cs typeface="Browallia New" panose="020B0604020202020204" pitchFamily="34" charset="-34"/>
              </a:endParaRPr>
            </a:p>
          </p:txBody>
        </p:sp>
        <p:sp>
          <p:nvSpPr>
            <p:cNvPr id="11" name="TextBox 10"/>
            <p:cNvSpPr txBox="1"/>
            <p:nvPr/>
          </p:nvSpPr>
          <p:spPr>
            <a:xfrm>
              <a:off x="1037063" y="383297"/>
              <a:ext cx="9969192" cy="584775"/>
            </a:xfrm>
            <a:prstGeom prst="rect">
              <a:avLst/>
            </a:prstGeom>
            <a:noFill/>
            <a:ln>
              <a:noFill/>
            </a:ln>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Works Cited Slide</a:t>
              </a:r>
              <a:endParaRPr lang="en-US" sz="3200" dirty="0">
                <a:solidFill>
                  <a:schemeClr val="bg1"/>
                </a:solidFill>
                <a:cs typeface="Estrangelo Edessa" panose="03080600000000000000" pitchFamily="66" charset="0"/>
              </a:endParaRPr>
            </a:p>
          </p:txBody>
        </p:sp>
      </p:grpSp>
    </p:spTree>
    <p:extLst>
      <p:ext uri="{BB962C8B-B14F-4D97-AF65-F5344CB8AC3E}">
        <p14:creationId xmlns:p14="http://schemas.microsoft.com/office/powerpoint/2010/main" val="3018063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6" name="Rectangle 5"/>
          <p:cNvSpPr/>
          <p:nvPr/>
        </p:nvSpPr>
        <p:spPr>
          <a:xfrm>
            <a:off x="0" y="-15091"/>
            <a:ext cx="12192000" cy="6858000"/>
          </a:xfrm>
          <a:prstGeom prst="rect">
            <a:avLst/>
          </a:prstGeom>
          <a:solidFill>
            <a:schemeClr val="tx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949" y="1149323"/>
            <a:ext cx="3324225" cy="3324225"/>
          </a:xfrm>
          <a:prstGeom prst="rect">
            <a:avLst/>
          </a:prstGeom>
          <a:effectLst>
            <a:outerShdw blurRad="50800" dist="38100" dir="2700000" algn="tl" rotWithShape="0">
              <a:prstClr val="black">
                <a:alpha val="40000"/>
              </a:prstClr>
            </a:outerShdw>
          </a:effectLst>
        </p:spPr>
      </p:pic>
      <p:grpSp>
        <p:nvGrpSpPr>
          <p:cNvPr id="2" name="Group 1"/>
          <p:cNvGrpSpPr/>
          <p:nvPr/>
        </p:nvGrpSpPr>
        <p:grpSpPr>
          <a:xfrm>
            <a:off x="1678482" y="4469317"/>
            <a:ext cx="2251314" cy="1898309"/>
            <a:chOff x="1678482" y="4469317"/>
            <a:chExt cx="2251314" cy="1898309"/>
          </a:xfrm>
        </p:grpSpPr>
        <p:sp>
          <p:nvSpPr>
            <p:cNvPr id="28" name="Rounded Rectangle 27"/>
            <p:cNvSpPr/>
            <p:nvPr/>
          </p:nvSpPr>
          <p:spPr>
            <a:xfrm>
              <a:off x="1678482" y="4543251"/>
              <a:ext cx="2251314" cy="1824375"/>
            </a:xfrm>
            <a:prstGeom prst="round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43883" y="4469317"/>
              <a:ext cx="2164702" cy="461665"/>
            </a:xfrm>
            <a:prstGeom prst="rect">
              <a:avLst/>
            </a:prstGeom>
            <a:noFill/>
          </p:spPr>
          <p:txBody>
            <a:bodyPr wrap="square" rtlCol="0">
              <a:spAutoFit/>
            </a:bodyPr>
            <a:lstStyle/>
            <a:p>
              <a:r>
                <a:rPr lang="en-US" sz="2400" dirty="0" smtClean="0">
                  <a:solidFill>
                    <a:schemeClr val="bg1"/>
                  </a:solidFill>
                  <a:latin typeface="+mj-lt"/>
                </a:rPr>
                <a:t>James Sager</a:t>
              </a:r>
              <a:endParaRPr lang="en-US" sz="2400" dirty="0">
                <a:solidFill>
                  <a:schemeClr val="bg1"/>
                </a:solidFill>
                <a:latin typeface="+mj-lt"/>
                <a:cs typeface="Estrangelo Edessa" panose="03080600000000000000" pitchFamily="66" charset="0"/>
              </a:endParaRPr>
            </a:p>
          </p:txBody>
        </p:sp>
        <p:sp>
          <p:nvSpPr>
            <p:cNvPr id="31" name="TextBox 30"/>
            <p:cNvSpPr txBox="1"/>
            <p:nvPr/>
          </p:nvSpPr>
          <p:spPr>
            <a:xfrm>
              <a:off x="1717043" y="4914548"/>
              <a:ext cx="2064542" cy="707886"/>
            </a:xfrm>
            <a:prstGeom prst="rect">
              <a:avLst/>
            </a:prstGeom>
            <a:noFill/>
          </p:spPr>
          <p:txBody>
            <a:bodyPr wrap="square" rtlCol="0">
              <a:spAutoFit/>
            </a:bodyPr>
            <a:lstStyle/>
            <a:p>
              <a:r>
                <a:rPr lang="en-US" sz="2000" i="1" dirty="0" smtClean="0">
                  <a:solidFill>
                    <a:schemeClr val="bg1"/>
                  </a:solidFill>
                  <a:latin typeface="+mj-lt"/>
                </a:rPr>
                <a:t>Ideas and research</a:t>
              </a:r>
              <a:endParaRPr lang="en-US" sz="2000" i="1" dirty="0">
                <a:solidFill>
                  <a:schemeClr val="bg1"/>
                </a:solidFill>
                <a:latin typeface="+mj-lt"/>
                <a:cs typeface="Estrangelo Edessa" panose="03080600000000000000" pitchFamily="66" charset="0"/>
              </a:endParaRPr>
            </a:p>
          </p:txBody>
        </p:sp>
      </p:gr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4695" y="1146709"/>
            <a:ext cx="3401237" cy="3247531"/>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61826" y="1155339"/>
            <a:ext cx="3322608" cy="3250670"/>
          </a:xfrm>
          <a:prstGeom prst="rect">
            <a:avLst/>
          </a:prstGeom>
          <a:effectLst>
            <a:outerShdw blurRad="50800" dist="38100" dir="2700000" algn="tl" rotWithShape="0">
              <a:prstClr val="black">
                <a:alpha val="40000"/>
              </a:prstClr>
            </a:outerShdw>
          </a:effectLst>
        </p:spPr>
      </p:pic>
      <p:grpSp>
        <p:nvGrpSpPr>
          <p:cNvPr id="5" name="Group 4"/>
          <p:cNvGrpSpPr/>
          <p:nvPr/>
        </p:nvGrpSpPr>
        <p:grpSpPr>
          <a:xfrm>
            <a:off x="5383381" y="4483271"/>
            <a:ext cx="2251314" cy="1866165"/>
            <a:chOff x="5383381" y="4483271"/>
            <a:chExt cx="2251314" cy="1866165"/>
          </a:xfrm>
        </p:grpSpPr>
        <p:sp>
          <p:nvSpPr>
            <p:cNvPr id="43" name="Rounded Rectangle 42"/>
            <p:cNvSpPr/>
            <p:nvPr/>
          </p:nvSpPr>
          <p:spPr>
            <a:xfrm>
              <a:off x="5383381" y="4525061"/>
              <a:ext cx="2251314" cy="1824375"/>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426687" y="4483271"/>
              <a:ext cx="2164702" cy="461665"/>
            </a:xfrm>
            <a:prstGeom prst="rect">
              <a:avLst/>
            </a:prstGeom>
            <a:noFill/>
          </p:spPr>
          <p:txBody>
            <a:bodyPr wrap="square" rtlCol="0">
              <a:spAutoFit/>
            </a:bodyPr>
            <a:lstStyle/>
            <a:p>
              <a:r>
                <a:rPr lang="en-US" sz="2400" dirty="0" smtClean="0">
                  <a:solidFill>
                    <a:schemeClr val="bg1"/>
                  </a:solidFill>
                  <a:latin typeface="+mj-lt"/>
                </a:rPr>
                <a:t>Jimmy Sager</a:t>
              </a:r>
              <a:endParaRPr lang="en-US" sz="2400" dirty="0">
                <a:solidFill>
                  <a:schemeClr val="bg1"/>
                </a:solidFill>
                <a:latin typeface="+mj-lt"/>
                <a:cs typeface="Estrangelo Edessa" panose="03080600000000000000" pitchFamily="66" charset="0"/>
              </a:endParaRPr>
            </a:p>
          </p:txBody>
        </p:sp>
        <p:sp>
          <p:nvSpPr>
            <p:cNvPr id="36" name="TextBox 35"/>
            <p:cNvSpPr txBox="1"/>
            <p:nvPr/>
          </p:nvSpPr>
          <p:spPr>
            <a:xfrm>
              <a:off x="5426686" y="4914548"/>
              <a:ext cx="2074921" cy="707886"/>
            </a:xfrm>
            <a:prstGeom prst="rect">
              <a:avLst/>
            </a:prstGeom>
            <a:noFill/>
          </p:spPr>
          <p:txBody>
            <a:bodyPr wrap="square" rtlCol="0">
              <a:spAutoFit/>
            </a:bodyPr>
            <a:lstStyle/>
            <a:p>
              <a:r>
                <a:rPr lang="en-US" sz="2000" i="1" dirty="0" smtClean="0">
                  <a:solidFill>
                    <a:schemeClr val="bg1"/>
                  </a:solidFill>
                  <a:latin typeface="+mj-lt"/>
                </a:rPr>
                <a:t>Research and writing.</a:t>
              </a:r>
              <a:endParaRPr lang="en-US" sz="2000" i="1" dirty="0">
                <a:solidFill>
                  <a:schemeClr val="bg1"/>
                </a:solidFill>
                <a:latin typeface="+mj-lt"/>
                <a:cs typeface="Estrangelo Edessa" panose="03080600000000000000" pitchFamily="66" charset="0"/>
              </a:endParaRPr>
            </a:p>
          </p:txBody>
        </p:sp>
      </p:grpSp>
      <p:grpSp>
        <p:nvGrpSpPr>
          <p:cNvPr id="10" name="Group 9"/>
          <p:cNvGrpSpPr/>
          <p:nvPr/>
        </p:nvGrpSpPr>
        <p:grpSpPr>
          <a:xfrm>
            <a:off x="9132475" y="4483270"/>
            <a:ext cx="2251314" cy="1855544"/>
            <a:chOff x="9132475" y="4483270"/>
            <a:chExt cx="2251314" cy="1855544"/>
          </a:xfrm>
        </p:grpSpPr>
        <p:sp>
          <p:nvSpPr>
            <p:cNvPr id="44" name="Rounded Rectangle 43"/>
            <p:cNvSpPr/>
            <p:nvPr/>
          </p:nvSpPr>
          <p:spPr>
            <a:xfrm>
              <a:off x="9132475" y="4514439"/>
              <a:ext cx="2251314" cy="1824375"/>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202446" y="4483270"/>
              <a:ext cx="2164702" cy="461665"/>
            </a:xfrm>
            <a:prstGeom prst="rect">
              <a:avLst/>
            </a:prstGeom>
            <a:noFill/>
          </p:spPr>
          <p:txBody>
            <a:bodyPr wrap="square" rtlCol="0">
              <a:spAutoFit/>
            </a:bodyPr>
            <a:lstStyle/>
            <a:p>
              <a:r>
                <a:rPr lang="en-US" sz="2400" dirty="0" smtClean="0">
                  <a:solidFill>
                    <a:schemeClr val="bg1"/>
                  </a:solidFill>
                  <a:latin typeface="+mj-lt"/>
                </a:rPr>
                <a:t>Morgan Sager</a:t>
              </a:r>
              <a:endParaRPr lang="en-US" sz="2400" dirty="0">
                <a:solidFill>
                  <a:schemeClr val="bg1"/>
                </a:solidFill>
                <a:latin typeface="+mj-lt"/>
                <a:cs typeface="Estrangelo Edessa" panose="03080600000000000000" pitchFamily="66" charset="0"/>
              </a:endParaRPr>
            </a:p>
          </p:txBody>
        </p:sp>
        <p:sp>
          <p:nvSpPr>
            <p:cNvPr id="37" name="TextBox 36"/>
            <p:cNvSpPr txBox="1"/>
            <p:nvPr/>
          </p:nvSpPr>
          <p:spPr>
            <a:xfrm>
              <a:off x="9202445" y="4914548"/>
              <a:ext cx="2047855" cy="1015663"/>
            </a:xfrm>
            <a:prstGeom prst="rect">
              <a:avLst/>
            </a:prstGeom>
            <a:noFill/>
          </p:spPr>
          <p:txBody>
            <a:bodyPr wrap="square" rtlCol="0">
              <a:spAutoFit/>
            </a:bodyPr>
            <a:lstStyle/>
            <a:p>
              <a:r>
                <a:rPr lang="en-US" sz="2000" i="1" dirty="0" smtClean="0">
                  <a:solidFill>
                    <a:schemeClr val="bg1"/>
                  </a:solidFill>
                  <a:latin typeface="+mj-lt"/>
                </a:rPr>
                <a:t>Proofreading, research and editing.</a:t>
              </a:r>
              <a:endParaRPr lang="en-US" sz="2000" i="1" dirty="0">
                <a:solidFill>
                  <a:schemeClr val="bg1"/>
                </a:solidFill>
                <a:latin typeface="+mj-lt"/>
                <a:cs typeface="Estrangelo Edessa" panose="03080600000000000000" pitchFamily="66" charset="0"/>
              </a:endParaRPr>
            </a:p>
          </p:txBody>
        </p:sp>
      </p:grpSp>
      <p:grpSp>
        <p:nvGrpSpPr>
          <p:cNvPr id="14" name="Group 13"/>
          <p:cNvGrpSpPr/>
          <p:nvPr/>
        </p:nvGrpSpPr>
        <p:grpSpPr>
          <a:xfrm>
            <a:off x="4492420" y="3784209"/>
            <a:ext cx="820752" cy="2583418"/>
            <a:chOff x="4492420" y="3784209"/>
            <a:chExt cx="820752" cy="2583418"/>
          </a:xfrm>
        </p:grpSpPr>
        <p:sp>
          <p:nvSpPr>
            <p:cNvPr id="32" name="Rectangle 31"/>
            <p:cNvSpPr/>
            <p:nvPr/>
          </p:nvSpPr>
          <p:spPr>
            <a:xfrm>
              <a:off x="4492420" y="3784209"/>
              <a:ext cx="820752" cy="2583418"/>
            </a:xfrm>
            <a:prstGeom prst="rect">
              <a:avLst/>
            </a:prstGeom>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82413" y="3886480"/>
              <a:ext cx="693535" cy="685800"/>
            </a:xfrm>
            <a:prstGeom prst="rect">
              <a:avLst/>
            </a:prstGeom>
            <a:effectLst>
              <a:outerShdw blurRad="50800" dist="38100" dir="2700000" algn="tl" rotWithShape="0">
                <a:prstClr val="black">
                  <a:alpha val="40000"/>
                </a:prstClr>
              </a:outerShdw>
            </a:effectLst>
          </p:spPr>
        </p:pic>
      </p:grpSp>
      <p:grpSp>
        <p:nvGrpSpPr>
          <p:cNvPr id="16" name="Group 15"/>
          <p:cNvGrpSpPr/>
          <p:nvPr/>
        </p:nvGrpSpPr>
        <p:grpSpPr>
          <a:xfrm>
            <a:off x="763351" y="3784209"/>
            <a:ext cx="820752" cy="2583418"/>
            <a:chOff x="763351" y="3784209"/>
            <a:chExt cx="820752" cy="2583418"/>
          </a:xfrm>
        </p:grpSpPr>
        <p:sp>
          <p:nvSpPr>
            <p:cNvPr id="7" name="Rectangle 6"/>
            <p:cNvSpPr/>
            <p:nvPr/>
          </p:nvSpPr>
          <p:spPr>
            <a:xfrm>
              <a:off x="763351" y="3784209"/>
              <a:ext cx="820752" cy="2583418"/>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2000" y="3886480"/>
              <a:ext cx="693535" cy="685800"/>
            </a:xfrm>
            <a:prstGeom prst="rect">
              <a:avLst/>
            </a:prstGeom>
            <a:effectLst>
              <a:outerShdw blurRad="50800" dist="38100" dir="2700000" algn="tl" rotWithShape="0">
                <a:prstClr val="black">
                  <a:alpha val="40000"/>
                </a:prstClr>
              </a:outerShdw>
            </a:effectLst>
          </p:spPr>
        </p:pic>
      </p:grpSp>
      <p:grpSp>
        <p:nvGrpSpPr>
          <p:cNvPr id="15" name="Group 14"/>
          <p:cNvGrpSpPr/>
          <p:nvPr/>
        </p:nvGrpSpPr>
        <p:grpSpPr>
          <a:xfrm>
            <a:off x="8216281" y="3784209"/>
            <a:ext cx="820752" cy="2583418"/>
            <a:chOff x="8216281" y="3784209"/>
            <a:chExt cx="820752" cy="2583418"/>
          </a:xfrm>
        </p:grpSpPr>
        <p:sp>
          <p:nvSpPr>
            <p:cNvPr id="33" name="Rectangle 32"/>
            <p:cNvSpPr/>
            <p:nvPr/>
          </p:nvSpPr>
          <p:spPr>
            <a:xfrm>
              <a:off x="8216281" y="3784209"/>
              <a:ext cx="820752" cy="2583418"/>
            </a:xfrm>
            <a:prstGeom prst="rect">
              <a:avLst/>
            </a:prstGeom>
            <a:gradFill flip="none" rotWithShape="1">
              <a:gsLst>
                <a:gs pos="0">
                  <a:schemeClr val="accent6">
                    <a:lumMod val="40000"/>
                    <a:lumOff val="60000"/>
                  </a:schemeClr>
                </a:gs>
                <a:gs pos="46000">
                  <a:schemeClr val="accent6">
                    <a:lumMod val="95000"/>
                    <a:lumOff val="5000"/>
                  </a:schemeClr>
                </a:gs>
                <a:gs pos="100000">
                  <a:schemeClr val="accent6">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8399" y="3898725"/>
              <a:ext cx="693535" cy="685800"/>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15678056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2000" y="366452"/>
            <a:ext cx="5227998" cy="712904"/>
          </a:xfrm>
        </p:spPr>
        <p:txBody>
          <a:bodyPr/>
          <a:lstStyle/>
          <a:p>
            <a:pPr algn="ctr"/>
            <a:r>
              <a:rPr lang="en-US" dirty="0">
                <a:solidFill>
                  <a:srgbClr val="FFFF00"/>
                </a:solidFill>
              </a:rPr>
              <a:t>Copyright </a:t>
            </a:r>
            <a:r>
              <a:rPr lang="en-US" dirty="0" smtClean="0">
                <a:solidFill>
                  <a:srgbClr val="FFFF00"/>
                </a:solidFill>
              </a:rPr>
              <a:t>Notice</a:t>
            </a:r>
            <a:endParaRPr lang="en-US" dirty="0">
              <a:solidFill>
                <a:srgbClr val="FFFF00"/>
              </a:solidFill>
            </a:endParaRPr>
          </a:p>
        </p:txBody>
      </p:sp>
      <p:sp>
        <p:nvSpPr>
          <p:cNvPr id="3" name="Content Placeholder 2"/>
          <p:cNvSpPr>
            <a:spLocks noGrp="1"/>
          </p:cNvSpPr>
          <p:nvPr>
            <p:ph idx="1"/>
          </p:nvPr>
        </p:nvSpPr>
        <p:spPr>
          <a:xfrm>
            <a:off x="0" y="2830286"/>
            <a:ext cx="12192000" cy="4027713"/>
          </a:xfrm>
          <a:solidFill>
            <a:schemeClr val="bg1">
              <a:lumMod val="85000"/>
              <a:alpha val="90000"/>
            </a:schemeClr>
          </a:solidFill>
        </p:spPr>
        <p:txBody>
          <a:bodyPr>
            <a:normAutofit/>
          </a:bodyPr>
          <a:lstStyle/>
          <a:p>
            <a:pPr marL="0" indent="0">
              <a:buNone/>
            </a:pPr>
            <a:r>
              <a:rPr lang="en-US" sz="2400" b="1" dirty="0" smtClean="0"/>
              <a:t>Allowed Actions:</a:t>
            </a:r>
          </a:p>
          <a:p>
            <a:pPr marL="0" indent="0">
              <a:buNone/>
            </a:pPr>
            <a:r>
              <a:rPr lang="en-US" sz="1600" dirty="0" smtClean="0"/>
              <a:t>You are free to use for school, personal or business presentations. Just delete this slide and edit or delete other slides to fit your needs. No fees, no royalties, just free PowerPoint Templates for you to use as you wish.</a:t>
            </a:r>
          </a:p>
          <a:p>
            <a:pPr marL="0" indent="0">
              <a:buNone/>
            </a:pPr>
            <a:r>
              <a:rPr lang="en-US" sz="2400" b="1" dirty="0" smtClean="0"/>
              <a:t>Not Allowed:</a:t>
            </a:r>
            <a:endParaRPr lang="en-US" sz="2400" b="1" dirty="0"/>
          </a:p>
          <a:p>
            <a:pPr marL="0" indent="0">
              <a:buNone/>
            </a:pPr>
            <a:r>
              <a:rPr lang="en-US" sz="1600" dirty="0" smtClean="0"/>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a:r>
          </a:p>
          <a:p>
            <a:pPr marL="0" indent="0">
              <a:buNone/>
            </a:pPr>
            <a:r>
              <a:rPr lang="en-US" sz="2400" b="1" dirty="0" smtClean="0"/>
              <a:t>Image </a:t>
            </a:r>
            <a:r>
              <a:rPr lang="en-US" sz="2400" b="1" dirty="0"/>
              <a:t>Usage Rights:</a:t>
            </a:r>
          </a:p>
          <a:p>
            <a:pPr marL="0" indent="0">
              <a:buNone/>
            </a:pPr>
            <a:r>
              <a:rPr lang="en-US" sz="1700" dirty="0"/>
              <a:t>Most of our images are licensed through </a:t>
            </a:r>
            <a:r>
              <a:rPr lang="en-US" sz="1700" dirty="0" smtClean="0"/>
              <a:t>Shutterstock, </a:t>
            </a:r>
            <a:r>
              <a:rPr lang="en-US" sz="1700" dirty="0"/>
              <a:t>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a:p>
            <a:pPr marL="0" indent="0">
              <a:buNone/>
            </a:pPr>
            <a:endParaRPr lang="en-US" sz="2000" dirty="0"/>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
        <p:nvSpPr>
          <p:cNvPr id="4" name="TextBox 3"/>
          <p:cNvSpPr txBox="1"/>
          <p:nvPr/>
        </p:nvSpPr>
        <p:spPr>
          <a:xfrm>
            <a:off x="0" y="2008682"/>
            <a:ext cx="12192000" cy="584775"/>
          </a:xfrm>
          <a:prstGeom prst="rect">
            <a:avLst/>
          </a:prstGeom>
          <a:solidFill>
            <a:schemeClr val="bg1"/>
          </a:solidFill>
        </p:spPr>
        <p:txBody>
          <a:bodyPr wrap="square" rtlCol="0">
            <a:spAutoFit/>
          </a:bodyPr>
          <a:lstStyle/>
          <a:p>
            <a:pPr algn="ctr"/>
            <a:r>
              <a:rPr lang="en-US" sz="3200" dirty="0" smtClean="0"/>
              <a:t>Delete This Slide. This is allowed usage information only.</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1919190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smtClean="0">
                <a:solidFill>
                  <a:srgbClr val="FFFF00"/>
                </a:solidFill>
              </a:rPr>
              <a:t>Image Tips</a:t>
            </a:r>
            <a:endParaRPr lang="en-US" dirty="0">
              <a:solidFill>
                <a:srgbClr val="FFFF00"/>
              </a:solidFill>
            </a:endParaRPr>
          </a:p>
        </p:txBody>
      </p:sp>
      <p:sp>
        <p:nvSpPr>
          <p:cNvPr id="3" name="Content Placeholder 2"/>
          <p:cNvSpPr>
            <a:spLocks noGrp="1"/>
          </p:cNvSpPr>
          <p:nvPr>
            <p:ph idx="1"/>
          </p:nvPr>
        </p:nvSpPr>
        <p:spPr>
          <a:xfrm>
            <a:off x="0" y="1406012"/>
            <a:ext cx="12192000" cy="5451987"/>
          </a:xfrm>
          <a:solidFill>
            <a:schemeClr val="bg1">
              <a:lumMod val="85000"/>
              <a:alpha val="90000"/>
            </a:schemeClr>
          </a:solidFill>
        </p:spPr>
        <p:txBody>
          <a:bodyPr>
            <a:normAutofit/>
          </a:bodyPr>
          <a:lstStyle/>
          <a:p>
            <a:r>
              <a:rPr lang="en-US" sz="2400" dirty="0" smtClean="0"/>
              <a:t>Image Removal &amp; Modifications:</a:t>
            </a:r>
          </a:p>
          <a:p>
            <a:pPr marL="0" indent="0">
              <a:buNone/>
            </a:pPr>
            <a:r>
              <a:rPr lang="en-US" sz="2000" b="1" dirty="0" smtClean="0"/>
              <a:t>Background Images:</a:t>
            </a:r>
          </a:p>
          <a:p>
            <a:pPr marL="0" indent="0">
              <a:buNone/>
            </a:pPr>
            <a:r>
              <a:rPr lang="en-US" sz="1600" dirty="0" smtClean="0"/>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pPr marL="0" indent="0">
              <a:buNone/>
            </a:pPr>
            <a:r>
              <a:rPr lang="en-US" sz="2000" b="1" dirty="0" smtClean="0"/>
              <a:t>Smaller Images in Content:</a:t>
            </a:r>
          </a:p>
          <a:p>
            <a:pPr marL="0" indent="0">
              <a:buNone/>
            </a:pPr>
            <a:r>
              <a:rPr lang="en-US" sz="1600" dirty="0" smtClean="0"/>
              <a:t>Simply right click the image and choose the “change picture” option, and it will give you options to browse your computer or search online.</a:t>
            </a:r>
          </a:p>
          <a:p>
            <a:pPr marL="0" indent="0">
              <a:buNone/>
            </a:pPr>
            <a:r>
              <a:rPr lang="en-US" sz="2000" b="1" dirty="0" smtClean="0"/>
              <a:t>Color Transparency Screen:</a:t>
            </a:r>
          </a:p>
          <a:p>
            <a:pPr marL="0" indent="0">
              <a:buNone/>
            </a:pPr>
            <a:r>
              <a:rPr lang="en-US" sz="1600" dirty="0" smtClean="0"/>
              <a:t>Many slides have colored screen with varying transparency levels to give color to the slide and allow text on slide to be seen better. This is usually placed at the back of the slide, just in front of the background image. To modify color or change transparency, right click in the slide somewhere that does not have text or objects.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a:p>
            <a:pPr marL="0" indent="0">
              <a:buNone/>
            </a:pPr>
            <a:r>
              <a:rPr lang="en-US" sz="2000" b="1" dirty="0" smtClean="0"/>
              <a:t>Image Usage Rights:</a:t>
            </a:r>
            <a:endParaRPr lang="en-US" sz="2000" b="1" dirty="0"/>
          </a:p>
          <a:p>
            <a:pPr marL="0" indent="0">
              <a:buNone/>
            </a:pPr>
            <a:r>
              <a:rPr lang="en-US" sz="1600" dirty="0" smtClean="0"/>
              <a:t>Most of our images are licensed through Shutterstock, for use within our PowerPoint Templates only. You are free to modify and transfer photos between our templates, but use outside our templates could constitute a copyright violation. </a:t>
            </a:r>
            <a:r>
              <a:rPr lang="en-US" sz="1600" dirty="0"/>
              <a:t>By providing these PowerPoint Templates to you, we are not transferring any of our licensing of images to be used outside these </a:t>
            </a:r>
            <a:r>
              <a:rPr lang="en-US" sz="1600" dirty="0" smtClean="0"/>
              <a:t>templates.</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3859369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5052</TotalTime>
  <Words>1178</Words>
  <Application>Microsoft Office PowerPoint</Application>
  <PresentationFormat>Widescreen</PresentationFormat>
  <Paragraphs>74</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 BONNIE</vt:lpstr>
      <vt:lpstr>Arial</vt:lpstr>
      <vt:lpstr>Browallia New</vt:lpstr>
      <vt:lpstr>Calibri</vt:lpstr>
      <vt:lpstr>Calibri Light</vt:lpstr>
      <vt:lpstr>Candara</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Copyright Notice</vt:lpstr>
      <vt:lpstr>Image Tips</vt:lpstr>
      <vt:lpstr>Transitions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 sager</cp:lastModifiedBy>
  <cp:revision>1854</cp:revision>
  <dcterms:created xsi:type="dcterms:W3CDTF">2015-12-31T02:20:12Z</dcterms:created>
  <dcterms:modified xsi:type="dcterms:W3CDTF">2016-04-03T18:50:26Z</dcterms:modified>
</cp:coreProperties>
</file>