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374" r:id="rId3"/>
    <p:sldId id="370" r:id="rId4"/>
    <p:sldId id="371" r:id="rId5"/>
    <p:sldId id="377" r:id="rId6"/>
    <p:sldId id="375" r:id="rId7"/>
    <p:sldId id="378" r:id="rId8"/>
    <p:sldId id="373" r:id="rId9"/>
    <p:sldId id="372" r:id="rId10"/>
    <p:sldId id="376" r:id="rId11"/>
    <p:sldId id="368" r:id="rId12"/>
    <p:sldId id="353" r:id="rId13"/>
    <p:sldId id="359" r:id="rId14"/>
    <p:sldId id="360" r:id="rId15"/>
    <p:sldId id="337" r:id="rId16"/>
    <p:sldId id="369" r:id="rId17"/>
    <p:sldId id="336" r:id="rId18"/>
    <p:sldId id="332" r:id="rId19"/>
    <p:sldId id="333" r:id="rId20"/>
    <p:sldId id="334" r:id="rId21"/>
    <p:sldId id="3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96" y="8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19"/>
            <a:extLst>
              <a:ext uri="{FF2B5EF4-FFF2-40B4-BE49-F238E27FC236}">
                <a16:creationId xmlns:a16="http://schemas.microsoft.com/office/drawing/2014/main" id="{F9D11004-9BE3-47E2-B748-7574DAF166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hyperlink" Target="http://powerpoint.sage-fox.com/" TargetMode="Externa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357247" y="4304596"/>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2721497" y="5700196"/>
            <a:ext cx="3953317" cy="640080"/>
            <a:chOff x="2844809" y="2194753"/>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Oct 27, 2019</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a:t>
            </a:r>
            <a:r>
              <a:rPr lang="en-US" sz="1600" b="1" dirty="0">
                <a:solidFill>
                  <a:schemeClr val="bg1"/>
                </a:solidFill>
                <a:latin typeface="Candara" panose="020E0502030303020204" pitchFamily="34" charset="0"/>
              </a:rPr>
              <a:t>To change the above images, right click each image and choose “change picture” from the drop down menu. </a:t>
            </a:r>
            <a:endParaRPr lang="en-US" sz="1500" b="1" dirty="0">
              <a:solidFill>
                <a:schemeClr val="bg1"/>
              </a:solidFill>
              <a:latin typeface="Candara" panose="020E0502030303020204" pitchFamily="34" charset="0"/>
            </a:endParaRP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To change the above images, right click each image and choose “change picture” from the drop down menu. </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635" y="15498"/>
            <a:ext cx="5028781" cy="6858000"/>
          </a:xfrm>
          <a:prstGeom prst="rect">
            <a:avLst/>
          </a:prstGeom>
          <a:noFill/>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a:noFill/>
        </p:spPr>
      </p:pic>
      <p:sp>
        <p:nvSpPr>
          <p:cNvPr id="13" name="TextBox 12"/>
          <p:cNvSpPr txBox="1"/>
          <p:nvPr/>
        </p:nvSpPr>
        <p:spPr>
          <a:xfrm>
            <a:off x="4844932" y="1653852"/>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21"/>
          <p:cNvSpPr/>
          <p:nvPr/>
        </p:nvSpPr>
        <p:spPr>
          <a:xfrm>
            <a:off x="7519407"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120032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1200329"/>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Use this slide to compare two products, ideas, methods, etc. This section does not need to be a long story, but rather a brief overview. If you can provide additional information verbally when presenting, it will show that you know what you are talking about</a:t>
            </a:r>
          </a:p>
        </p:txBody>
      </p:sp>
      <p:sp>
        <p:nvSpPr>
          <p:cNvPr id="17" name="TextBox 16">
            <a:extLst>
              <a:ext uri="{FF2B5EF4-FFF2-40B4-BE49-F238E27FC236}">
                <a16:creationId xmlns:a16="http://schemas.microsoft.com/office/drawing/2014/main" id="{7C8B24CE-EDC2-4683-A29C-0CB0FD296D1D}"/>
              </a:ext>
            </a:extLst>
          </p:cNvPr>
          <p:cNvSpPr txBox="1"/>
          <p:nvPr/>
        </p:nvSpPr>
        <p:spPr>
          <a:xfrm>
            <a:off x="2652905"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10179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2" presetClass="entr" presetSubtype="4" fill="hold" grpId="0" nodeType="withEffect">
                                  <p:stCondLst>
                                    <p:cond delay="250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3" presetClass="entr" presetSubtype="528" fill="hold" nodeType="withEffect">
                                  <p:stCondLst>
                                    <p:cond delay="30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1000" fill="hold"/>
                                        <p:tgtEl>
                                          <p:spTgt spid="24"/>
                                        </p:tgtEl>
                                        <p:attrNameLst>
                                          <p:attrName>ppt_w</p:attrName>
                                        </p:attrNameLst>
                                      </p:cBhvr>
                                      <p:tavLst>
                                        <p:tav tm="0">
                                          <p:val>
                                            <p:fltVal val="0"/>
                                          </p:val>
                                        </p:tav>
                                        <p:tav tm="100000">
                                          <p:val>
                                            <p:strVal val="#ppt_w"/>
                                          </p:val>
                                        </p:tav>
                                      </p:tavLst>
                                    </p:anim>
                                    <p:anim calcmode="lin" valueType="num">
                                      <p:cBhvr>
                                        <p:cTn id="39" dur="1000" fill="hold"/>
                                        <p:tgtEl>
                                          <p:spTgt spid="24"/>
                                        </p:tgtEl>
                                        <p:attrNameLst>
                                          <p:attrName>ppt_h</p:attrName>
                                        </p:attrNameLst>
                                      </p:cBhvr>
                                      <p:tavLst>
                                        <p:tav tm="0">
                                          <p:val>
                                            <p:fltVal val="0"/>
                                          </p:val>
                                        </p:tav>
                                        <p:tav tm="100000">
                                          <p:val>
                                            <p:strVal val="#ppt_h"/>
                                          </p:val>
                                        </p:tav>
                                      </p:tavLst>
                                    </p:anim>
                                    <p:anim calcmode="lin" valueType="num">
                                      <p:cBhvr>
                                        <p:cTn id="40" dur="1000" fill="hold"/>
                                        <p:tgtEl>
                                          <p:spTgt spid="24"/>
                                        </p:tgtEl>
                                        <p:attrNameLst>
                                          <p:attrName>ppt_x</p:attrName>
                                        </p:attrNameLst>
                                      </p:cBhvr>
                                      <p:tavLst>
                                        <p:tav tm="0">
                                          <p:val>
                                            <p:fltVal val="0.5"/>
                                          </p:val>
                                        </p:tav>
                                        <p:tav tm="100000">
                                          <p:val>
                                            <p:strVal val="#ppt_x"/>
                                          </p:val>
                                        </p:tav>
                                      </p:tavLst>
                                    </p:anim>
                                    <p:anim calcmode="lin" valueType="num">
                                      <p:cBhvr>
                                        <p:cTn id="41" dur="1000" fill="hold"/>
                                        <p:tgtEl>
                                          <p:spTgt spid="24"/>
                                        </p:tgtEl>
                                        <p:attrNameLst>
                                          <p:attrName>ppt_y</p:attrName>
                                        </p:attrNameLst>
                                      </p:cBhvr>
                                      <p:tavLst>
                                        <p:tav tm="0">
                                          <p:val>
                                            <p:fltVal val="0.5"/>
                                          </p:val>
                                        </p:tav>
                                        <p:tav tm="100000">
                                          <p:val>
                                            <p:strVal val="#ppt_y"/>
                                          </p:val>
                                        </p:tav>
                                      </p:tavLst>
                                    </p:anim>
                                  </p:childTnLst>
                                </p:cTn>
                              </p:par>
                              <p:par>
                                <p:cTn id="42" presetID="37" presetClass="entr" presetSubtype="0" fill="hold" grpId="0" nodeType="withEffect">
                                  <p:stCondLst>
                                    <p:cond delay="400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900" decel="100000" fill="hold"/>
                                        <p:tgtEl>
                                          <p:spTgt spid="2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8" presetID="23" presetClass="entr" presetSubtype="528" fill="hold" nodeType="withEffect">
                                  <p:stCondLst>
                                    <p:cond delay="50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par>
                                <p:cTn id="54" presetID="37" presetClass="entr" presetSubtype="0" fill="hold" grpId="0" nodeType="withEffect">
                                  <p:stCondLst>
                                    <p:cond delay="6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900" decel="100000" fill="hold"/>
                                        <p:tgtEl>
                                          <p:spTgt spid="3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58"/>
          <p:cNvGrpSpPr/>
          <p:nvPr/>
        </p:nvGrpSpPr>
        <p:grpSpPr>
          <a:xfrm>
            <a:off x="601854" y="4170364"/>
            <a:ext cx="2468880" cy="1452332"/>
            <a:chOff x="7174423" y="1344880"/>
            <a:chExt cx="2793069" cy="820897"/>
          </a:xfrm>
        </p:grpSpPr>
        <p:sp>
          <p:nvSpPr>
            <p:cNvPr id="25" name="TextBox 24"/>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69393" y="1344880"/>
              <a:ext cx="1603129" cy="156567"/>
            </a:xfrm>
            <a:prstGeom prst="rect">
              <a:avLst/>
            </a:prstGeom>
          </p:spPr>
          <p:txBody>
            <a:bodyPr wrap="none" lIns="0" tIns="0" rIns="0" bIns="0">
              <a:spAutoFit/>
            </a:bodyPr>
            <a:lstStyle/>
            <a:p>
              <a:pPr algn="ctr"/>
              <a:r>
                <a:rPr lang="en-US" b="1" dirty="0">
                  <a:solidFill>
                    <a:srgbClr val="FE4A1E"/>
                  </a:solidFill>
                  <a:latin typeface="Candara" panose="020E0502030303020204" pitchFamily="34" charset="0"/>
                </a:rPr>
                <a:t>Keyword Here</a:t>
              </a:r>
            </a:p>
          </p:txBody>
        </p:sp>
      </p:grpSp>
      <p:grpSp>
        <p:nvGrpSpPr>
          <p:cNvPr id="30" name="Group 58"/>
          <p:cNvGrpSpPr/>
          <p:nvPr/>
        </p:nvGrpSpPr>
        <p:grpSpPr>
          <a:xfrm>
            <a:off x="3356668" y="4170364"/>
            <a:ext cx="2468880" cy="1452332"/>
            <a:chOff x="7174423" y="1344880"/>
            <a:chExt cx="2793069" cy="820897"/>
          </a:xfrm>
        </p:grpSpPr>
        <p:sp>
          <p:nvSpPr>
            <p:cNvPr id="31" name="TextBox 30"/>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35844" y="1344880"/>
              <a:ext cx="1670228" cy="156567"/>
            </a:xfrm>
            <a:prstGeom prst="rect">
              <a:avLst/>
            </a:prstGeom>
          </p:spPr>
          <p:txBody>
            <a:bodyPr wrap="square" lIns="0" tIns="0" rIns="0" bIns="0">
              <a:spAutoFit/>
            </a:bodyPr>
            <a:lstStyle/>
            <a:p>
              <a:pPr algn="ctr"/>
              <a:r>
                <a:rPr lang="en-US" b="1" dirty="0">
                  <a:solidFill>
                    <a:srgbClr val="5C9AD3"/>
                  </a:solidFill>
                  <a:latin typeface="Candara" panose="020E0502030303020204" pitchFamily="34" charset="0"/>
                </a:rPr>
                <a:t>Keyword Here</a:t>
              </a:r>
            </a:p>
          </p:txBody>
        </p:sp>
      </p:grpSp>
      <p:grpSp>
        <p:nvGrpSpPr>
          <p:cNvPr id="33" name="Group 58"/>
          <p:cNvGrpSpPr/>
          <p:nvPr/>
        </p:nvGrpSpPr>
        <p:grpSpPr>
          <a:xfrm>
            <a:off x="6111482" y="4171536"/>
            <a:ext cx="2468880" cy="1452332"/>
            <a:chOff x="7174423" y="1344880"/>
            <a:chExt cx="2793069" cy="820897"/>
          </a:xfrm>
        </p:grpSpPr>
        <p:sp>
          <p:nvSpPr>
            <p:cNvPr id="34" name="TextBox 33"/>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69393" y="1344880"/>
              <a:ext cx="1603129" cy="156567"/>
            </a:xfrm>
            <a:prstGeom prst="rect">
              <a:avLst/>
            </a:prstGeom>
          </p:spPr>
          <p:txBody>
            <a:bodyPr wrap="none" lIns="0" tIns="0" rIns="0" bIns="0">
              <a:spAutoFit/>
            </a:bodyPr>
            <a:lstStyle/>
            <a:p>
              <a:pPr algn="ctr"/>
              <a:r>
                <a:rPr lang="en-US" b="1" dirty="0">
                  <a:solidFill>
                    <a:srgbClr val="44546B"/>
                  </a:solidFill>
                  <a:latin typeface="Candara" panose="020E0502030303020204" pitchFamily="34" charset="0"/>
                </a:rPr>
                <a:t>Keyword Here</a:t>
              </a:r>
            </a:p>
          </p:txBody>
        </p:sp>
      </p:grpSp>
      <p:grpSp>
        <p:nvGrpSpPr>
          <p:cNvPr id="36" name="Group 58"/>
          <p:cNvGrpSpPr/>
          <p:nvPr/>
        </p:nvGrpSpPr>
        <p:grpSpPr>
          <a:xfrm>
            <a:off x="8870070" y="4170364"/>
            <a:ext cx="2468880" cy="1452332"/>
            <a:chOff x="7174423" y="1344880"/>
            <a:chExt cx="2793069" cy="820897"/>
          </a:xfrm>
        </p:grpSpPr>
        <p:sp>
          <p:nvSpPr>
            <p:cNvPr id="37" name="TextBox 36"/>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69393" y="1344880"/>
              <a:ext cx="1603129" cy="156567"/>
            </a:xfrm>
            <a:prstGeom prst="rect">
              <a:avLst/>
            </a:prstGeom>
          </p:spPr>
          <p:txBody>
            <a:bodyPr wrap="none" lIns="0" tIns="0" rIns="0" bIns="0">
              <a:spAutoFit/>
            </a:bodyPr>
            <a:lstStyle/>
            <a:p>
              <a:pPr algn="ctr"/>
              <a:r>
                <a:rPr lang="en-US" b="1" dirty="0">
                  <a:solidFill>
                    <a:srgbClr val="7A7A7A"/>
                  </a:solidFill>
                  <a:latin typeface="Candara" panose="020E0502030303020204" pitchFamily="34" charset="0"/>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p:cNvSpPr txBox="1"/>
            <p:nvPr/>
          </p:nvSpPr>
          <p:spPr>
            <a:xfrm>
              <a:off x="146317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0" name="TextBox 39"/>
            <p:cNvSpPr txBox="1"/>
            <p:nvPr/>
          </p:nvSpPr>
          <p:spPr>
            <a:xfrm>
              <a:off x="420953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p:cNvSpPr txBox="1"/>
            <p:nvPr/>
          </p:nvSpPr>
          <p:spPr>
            <a:xfrm>
              <a:off x="695130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2" name="TextBox 41"/>
            <p:cNvSpPr txBox="1"/>
            <p:nvPr/>
          </p:nvSpPr>
          <p:spPr>
            <a:xfrm>
              <a:off x="969766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2024</a:t>
              </a:r>
            </a:p>
          </p:txBody>
        </p:sp>
      </p:grpSp>
    </p:spTree>
    <p:extLst>
      <p:ext uri="{BB962C8B-B14F-4D97-AF65-F5344CB8AC3E}">
        <p14:creationId xmlns:p14="http://schemas.microsoft.com/office/powerpoint/2010/main" val="604785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6" name="Text Box 10"/>
          <p:cNvSpPr txBox="1">
            <a:spLocks noChangeArrowheads="1"/>
          </p:cNvSpPr>
          <p:nvPr/>
        </p:nvSpPr>
        <p:spPr bwMode="auto">
          <a:xfrm>
            <a:off x="7558922" y="1671568"/>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600x500 ratio for best display.</a:t>
            </a:r>
          </a:p>
        </p:txBody>
      </p:sp>
      <p:sp>
        <p:nvSpPr>
          <p:cNvPr id="17" name="Text Box 10"/>
          <p:cNvSpPr txBox="1">
            <a:spLocks noChangeArrowheads="1"/>
          </p:cNvSpPr>
          <p:nvPr/>
        </p:nvSpPr>
        <p:spPr bwMode="auto">
          <a:xfrm>
            <a:off x="5927678" y="3247042"/>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18" name="Text Box 10"/>
          <p:cNvSpPr txBox="1">
            <a:spLocks noChangeArrowheads="1"/>
          </p:cNvSpPr>
          <p:nvPr/>
        </p:nvSpPr>
        <p:spPr bwMode="auto">
          <a:xfrm>
            <a:off x="4431900" y="4782337"/>
            <a:ext cx="3752545" cy="7879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71%</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29%</a:t>
            </a:r>
          </a:p>
        </p:txBody>
      </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015218"/>
            <a:ext cx="5032906" cy="189789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a:p>
            <a:endParaRPr lang="en-US" sz="1333" dirty="0">
              <a:solidFill>
                <a:schemeClr val="bg1"/>
              </a:solidFill>
              <a:latin typeface="Candara" panose="020E0502030303020204" pitchFamily="34" charset="0"/>
            </a:endParaRP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36692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257850"/>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69%</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21%</a:t>
            </a:r>
          </a:p>
        </p:txBody>
      </p:sp>
      <p:grpSp>
        <p:nvGrpSpPr>
          <p:cNvPr id="5" name="Group 4">
            <a:extLst>
              <a:ext uri="{FF2B5EF4-FFF2-40B4-BE49-F238E27FC236}">
                <a16:creationId xmlns:a16="http://schemas.microsoft.com/office/drawing/2014/main" id="{37F15192-4E1A-4C61-A718-43C261072A57}"/>
              </a:ext>
            </a:extLst>
          </p:cNvPr>
          <p:cNvGrpSpPr/>
          <p:nvPr/>
        </p:nvGrpSpPr>
        <p:grpSpPr>
          <a:xfrm>
            <a:off x="351894" y="1752434"/>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3926535"/>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40573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10%</a:t>
            </a: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630214"/>
            <a:ext cx="503290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081934"/>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par>
                                <p:cTn id="68" presetID="22" presetClass="entr" presetSubtype="4" fill="hold" grpId="0" nodeType="withEffect">
                                  <p:stCondLst>
                                    <p:cond delay="25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00"/>
                                        <p:tgtEl>
                                          <p:spTgt spid="28"/>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5618</TotalTime>
  <Words>3732</Words>
  <Application>Microsoft Office PowerPoint</Application>
  <PresentationFormat>Widescreen</PresentationFormat>
  <Paragraphs>196</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2052</cp:revision>
  <dcterms:created xsi:type="dcterms:W3CDTF">2015-12-31T02:20:12Z</dcterms:created>
  <dcterms:modified xsi:type="dcterms:W3CDTF">2017-10-27T18:50:02Z</dcterms:modified>
</cp:coreProperties>
</file>